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Lst>
  <p:notesMasterIdLst>
    <p:notesMasterId r:id="rId100"/>
  </p:notesMasterIdLst>
  <p:sldIdLst>
    <p:sldId id="256" r:id="rId4"/>
    <p:sldId id="348" r:id="rId5"/>
    <p:sldId id="353" r:id="rId6"/>
    <p:sldId id="350" r:id="rId7"/>
    <p:sldId id="351" r:id="rId8"/>
    <p:sldId id="347" r:id="rId9"/>
    <p:sldId id="352"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9144000" cy="5143500" type="screen16x9"/>
  <p:notesSz cx="6858000" cy="9144000"/>
  <p:embeddedFontLst>
    <p:embeddedFont>
      <p:font typeface="Amatic SC" panose="00000500000000000000" pitchFamily="2" charset="-79"/>
      <p:regular r:id="rId101"/>
      <p:bold r:id="rId102"/>
    </p:embeddedFont>
    <p:embeddedFont>
      <p:font typeface="Crimson Text" panose="020B0604020202020204" charset="0"/>
      <p:regular r:id="rId103"/>
      <p:bold r:id="rId104"/>
      <p:italic r:id="rId105"/>
      <p:boldItalic r:id="rId106"/>
    </p:embeddedFont>
    <p:embeddedFont>
      <p:font typeface="Josefin Sans" pitchFamily="2" charset="-18"/>
      <p:regular r:id="rId107"/>
      <p:bold r:id="rId108"/>
    </p:embeddedFont>
    <p:embeddedFont>
      <p:font typeface="Lato" panose="020F0502020204030203" pitchFamily="34" charset="0"/>
      <p:regular r:id="rId109"/>
      <p:bold r:id="rId110"/>
      <p:italic r:id="rId111"/>
      <p:boldItalic r:id="rId112"/>
    </p:embeddedFont>
    <p:embeddedFont>
      <p:font typeface="Mako" panose="020B0604020202020204" charset="-18"/>
      <p:regular r:id="rId113"/>
    </p:embeddedFont>
    <p:embeddedFont>
      <p:font typeface="Merriweather" panose="00000500000000000000" pitchFamily="2" charset="-18"/>
      <p:regular r:id="rId114"/>
      <p:bold r:id="rId115"/>
      <p:italic r:id="rId116"/>
      <p:boldItalic r:id="rId117"/>
    </p:embeddedFont>
    <p:embeddedFont>
      <p:font typeface="Merriweather Light" panose="00000400000000000000" pitchFamily="2" charset="-18"/>
      <p:regular r:id="rId118"/>
      <p:bold r:id="rId119"/>
      <p:italic r:id="rId120"/>
      <p:boldItalic r:id="rId121"/>
    </p:embeddedFont>
    <p:embeddedFont>
      <p:font typeface="Montserrat" panose="00000500000000000000" pitchFamily="2" charset="-18"/>
      <p:regular r:id="rId122"/>
      <p:bold r:id="rId123"/>
      <p:italic r:id="rId124"/>
      <p:boldItalic r:id="rId125"/>
    </p:embeddedFont>
    <p:embeddedFont>
      <p:font typeface="Open Sans" panose="020B0606030504020204" pitchFamily="34" charset="0"/>
      <p:regular r:id="rId126"/>
      <p:bold r:id="rId127"/>
      <p:italic r:id="rId128"/>
      <p:boldItalic r:id="rId129"/>
    </p:embeddedFont>
    <p:embeddedFont>
      <p:font typeface="Open Sans SemiBold" panose="020B0706030804020204" pitchFamily="34" charset="0"/>
      <p:regular r:id="rId130"/>
      <p:bold r:id="rId131"/>
      <p:italic r:id="rId132"/>
      <p:boldItalic r:id="rId133"/>
    </p:embeddedFont>
    <p:embeddedFont>
      <p:font typeface="Oswald" panose="00000500000000000000" pitchFamily="2" charset="-18"/>
      <p:regular r:id="rId134"/>
      <p:bold r:id="rId135"/>
    </p:embeddedFont>
    <p:embeddedFont>
      <p:font typeface="Proxima Nova" panose="020B0604020202020204" charset="0"/>
      <p:regular r:id="rId136"/>
      <p:bold r:id="rId137"/>
      <p:italic r:id="rId138"/>
      <p:boldItalic r:id="rId139"/>
    </p:embeddedFont>
    <p:embeddedFont>
      <p:font typeface="Proxima Nova Semibold" panose="020B0604020202020204" charset="0"/>
      <p:regular r:id="rId140"/>
      <p:bold r:id="rId141"/>
      <p:boldItalic r:id="rId142"/>
    </p:embeddedFont>
    <p:embeddedFont>
      <p:font typeface="PT Sans" panose="020B0503020203020204" pitchFamily="34" charset="-18"/>
      <p:regular r:id="rId143"/>
      <p:bold r:id="rId144"/>
      <p:italic r:id="rId145"/>
      <p:boldItalic r:id="rId146"/>
    </p:embeddedFont>
    <p:embeddedFont>
      <p:font typeface="Roboto Medium" panose="02000000000000000000" pitchFamily="2" charset="0"/>
      <p:regular r:id="rId147"/>
      <p:bold r:id="rId148"/>
      <p:italic r:id="rId149"/>
      <p:boldItalic r:id="rId150"/>
    </p:embeddedFont>
    <p:embeddedFont>
      <p:font typeface="Russo One" panose="020B0604020202020204" charset="0"/>
      <p:regular r:id="rId151"/>
    </p:embeddedFont>
    <p:embeddedFont>
      <p:font typeface="Vidaloka" panose="020B0604020202020204" charset="0"/>
      <p:regular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9051EC-B230-43AC-A3DE-6EA0E0821C5D}">
  <a:tblStyle styleId="{219051EC-B230-43AC-A3DE-6EA0E0821C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7" autoAdjust="0"/>
  </p:normalViewPr>
  <p:slideViewPr>
    <p:cSldViewPr snapToGrid="0">
      <p:cViewPr varScale="1">
        <p:scale>
          <a:sx n="205" d="100"/>
          <a:sy n="205"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8.fntdata"/><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8.fntdata"/><Relationship Id="rId149" Type="http://schemas.openxmlformats.org/officeDocument/2006/relationships/font" Target="fonts/font49.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font" Target="fonts/font34.fntdata"/><Relationship Id="rId139" Type="http://schemas.openxmlformats.org/officeDocument/2006/relationships/font" Target="fonts/font3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0.fntdata"/><Relationship Id="rId155"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0.fntdata"/><Relationship Id="rId145"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0.fntdata"/><Relationship Id="rId135" Type="http://schemas.openxmlformats.org/officeDocument/2006/relationships/font" Target="fonts/font35.fntdata"/><Relationship Id="rId151" Type="http://schemas.openxmlformats.org/officeDocument/2006/relationships/font" Target="fonts/font51.fntdata"/><Relationship Id="rId156"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141" Type="http://schemas.openxmlformats.org/officeDocument/2006/relationships/font" Target="fonts/font41.fntdata"/><Relationship Id="rId146" Type="http://schemas.openxmlformats.org/officeDocument/2006/relationships/font" Target="fonts/font4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font" Target="fonts/font31.fntdata"/><Relationship Id="rId136" Type="http://schemas.openxmlformats.org/officeDocument/2006/relationships/font" Target="fonts/font36.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font" Target="fonts/font26.fntdata"/><Relationship Id="rId147" Type="http://schemas.openxmlformats.org/officeDocument/2006/relationships/font" Target="fonts/font4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142"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6.fntdata"/><Relationship Id="rId137" Type="http://schemas.openxmlformats.org/officeDocument/2006/relationships/font" Target="fonts/font3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1.fntdata"/><Relationship Id="rId132" Type="http://schemas.openxmlformats.org/officeDocument/2006/relationships/font" Target="fonts/font32.fntdata"/><Relationship Id="rId153"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143" Type="http://schemas.openxmlformats.org/officeDocument/2006/relationships/font" Target="fonts/font43.fntdata"/><Relationship Id="rId148" Type="http://schemas.openxmlformats.org/officeDocument/2006/relationships/font" Target="fonts/font48.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2.fntdata"/><Relationship Id="rId133" Type="http://schemas.openxmlformats.org/officeDocument/2006/relationships/font" Target="fonts/font33.fntdata"/><Relationship Id="rId154" Type="http://schemas.openxmlformats.org/officeDocument/2006/relationships/viewProps" Target="viewProp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font" Target="fonts/font23.fntdata"/><Relationship Id="rId144" Type="http://schemas.openxmlformats.org/officeDocument/2006/relationships/font" Target="fonts/font44.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a:extLst>
            <a:ext uri="{FF2B5EF4-FFF2-40B4-BE49-F238E27FC236}">
              <a16:creationId xmlns:a16="http://schemas.microsoft.com/office/drawing/2014/main" id="{108E87D9-F2BA-3282-DE62-54F6396DF6CE}"/>
            </a:ext>
          </a:extLst>
        </p:cNvPr>
        <p:cNvGrpSpPr/>
        <p:nvPr/>
      </p:nvGrpSpPr>
      <p:grpSpPr>
        <a:xfrm>
          <a:off x="0" y="0"/>
          <a:ext cx="0" cy="0"/>
          <a:chOff x="0" y="0"/>
          <a:chExt cx="0" cy="0"/>
        </a:xfrm>
      </p:grpSpPr>
      <p:sp>
        <p:nvSpPr>
          <p:cNvPr id="951" name="Google Shape;951;gcc7554a049_0_448:notes">
            <a:extLst>
              <a:ext uri="{FF2B5EF4-FFF2-40B4-BE49-F238E27FC236}">
                <a16:creationId xmlns:a16="http://schemas.microsoft.com/office/drawing/2014/main" id="{268691F3-2729-FC61-5661-41444F9299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a:extLst>
              <a:ext uri="{FF2B5EF4-FFF2-40B4-BE49-F238E27FC236}">
                <a16:creationId xmlns:a16="http://schemas.microsoft.com/office/drawing/2014/main" id="{2B68B341-479C-3080-67A3-8CF94A7A8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190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AC436C7C-C3F6-40E1-6B98-BB90CFF17DC5}"/>
            </a:ext>
          </a:extLst>
        </p:cNvPr>
        <p:cNvGrpSpPr/>
        <p:nvPr/>
      </p:nvGrpSpPr>
      <p:grpSpPr>
        <a:xfrm>
          <a:off x="0" y="0"/>
          <a:ext cx="0" cy="0"/>
          <a:chOff x="0" y="0"/>
          <a:chExt cx="0" cy="0"/>
        </a:xfrm>
      </p:grpSpPr>
      <p:sp>
        <p:nvSpPr>
          <p:cNvPr id="881" name="Google Shape;881;gcc7554a049_0_438:notes">
            <a:extLst>
              <a:ext uri="{FF2B5EF4-FFF2-40B4-BE49-F238E27FC236}">
                <a16:creationId xmlns:a16="http://schemas.microsoft.com/office/drawing/2014/main" id="{40947602-93DA-1CC7-0E31-4E013DB14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a:extLst>
              <a:ext uri="{FF2B5EF4-FFF2-40B4-BE49-F238E27FC236}">
                <a16:creationId xmlns:a16="http://schemas.microsoft.com/office/drawing/2014/main" id="{120F1ADD-54B1-DB4F-1954-CBDD8EC01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87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a:extLst>
            <a:ext uri="{FF2B5EF4-FFF2-40B4-BE49-F238E27FC236}">
              <a16:creationId xmlns:a16="http://schemas.microsoft.com/office/drawing/2014/main" id="{CC30D2A1-FC1E-A061-3968-CD52417C37D1}"/>
            </a:ext>
          </a:extLst>
        </p:cNvPr>
        <p:cNvGrpSpPr/>
        <p:nvPr/>
      </p:nvGrpSpPr>
      <p:grpSpPr>
        <a:xfrm>
          <a:off x="0" y="0"/>
          <a:ext cx="0" cy="0"/>
          <a:chOff x="0" y="0"/>
          <a:chExt cx="0" cy="0"/>
        </a:xfrm>
      </p:grpSpPr>
      <p:sp>
        <p:nvSpPr>
          <p:cNvPr id="1252" name="Google Shape;1252;gcc7554a049_0_729:notes">
            <a:extLst>
              <a:ext uri="{FF2B5EF4-FFF2-40B4-BE49-F238E27FC236}">
                <a16:creationId xmlns:a16="http://schemas.microsoft.com/office/drawing/2014/main" id="{4E6C4976-4521-9D13-4E86-06D95FDED2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a:extLst>
              <a:ext uri="{FF2B5EF4-FFF2-40B4-BE49-F238E27FC236}">
                <a16:creationId xmlns:a16="http://schemas.microsoft.com/office/drawing/2014/main" id="{459D21E0-BA71-929C-7D77-52816DCD13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67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07141232-FE76-E790-8CF9-515D443E2F5B}"/>
            </a:ext>
          </a:extLst>
        </p:cNvPr>
        <p:cNvGrpSpPr/>
        <p:nvPr/>
      </p:nvGrpSpPr>
      <p:grpSpPr>
        <a:xfrm>
          <a:off x="0" y="0"/>
          <a:ext cx="0" cy="0"/>
          <a:chOff x="0" y="0"/>
          <a:chExt cx="0" cy="0"/>
        </a:xfrm>
      </p:grpSpPr>
      <p:sp>
        <p:nvSpPr>
          <p:cNvPr id="881" name="Google Shape;881;gcc7554a049_0_438:notes">
            <a:extLst>
              <a:ext uri="{FF2B5EF4-FFF2-40B4-BE49-F238E27FC236}">
                <a16:creationId xmlns:a16="http://schemas.microsoft.com/office/drawing/2014/main" id="{63BE4C19-9FE0-4224-E7A4-686D194191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a:extLst>
              <a:ext uri="{FF2B5EF4-FFF2-40B4-BE49-F238E27FC236}">
                <a16:creationId xmlns:a16="http://schemas.microsoft.com/office/drawing/2014/main" id="{565F6DCA-24AF-9C70-C462-DB6642E225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235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a:extLst>
            <a:ext uri="{FF2B5EF4-FFF2-40B4-BE49-F238E27FC236}">
              <a16:creationId xmlns:a16="http://schemas.microsoft.com/office/drawing/2014/main" id="{DE1903C3-6E35-AA42-D135-C15E3D06370B}"/>
            </a:ext>
          </a:extLst>
        </p:cNvPr>
        <p:cNvGrpSpPr/>
        <p:nvPr/>
      </p:nvGrpSpPr>
      <p:grpSpPr>
        <a:xfrm>
          <a:off x="0" y="0"/>
          <a:ext cx="0" cy="0"/>
          <a:chOff x="0" y="0"/>
          <a:chExt cx="0" cy="0"/>
        </a:xfrm>
      </p:grpSpPr>
      <p:sp>
        <p:nvSpPr>
          <p:cNvPr id="1571" name="Google Shape;1571;gcf7a3c503a_0_15:notes">
            <a:extLst>
              <a:ext uri="{FF2B5EF4-FFF2-40B4-BE49-F238E27FC236}">
                <a16:creationId xmlns:a16="http://schemas.microsoft.com/office/drawing/2014/main" id="{1867F2D8-2FA5-09B6-FDB5-461A3A9D2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a:extLst>
              <a:ext uri="{FF2B5EF4-FFF2-40B4-BE49-F238E27FC236}">
                <a16:creationId xmlns:a16="http://schemas.microsoft.com/office/drawing/2014/main" id="{81B10EA5-1A79-5B90-2A2C-A5540F418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32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a:extLst>
            <a:ext uri="{FF2B5EF4-FFF2-40B4-BE49-F238E27FC236}">
              <a16:creationId xmlns:a16="http://schemas.microsoft.com/office/drawing/2014/main" id="{CD86E236-D8C5-E3C8-C725-5E1064CACFD1}"/>
            </a:ext>
          </a:extLst>
        </p:cNvPr>
        <p:cNvGrpSpPr/>
        <p:nvPr/>
      </p:nvGrpSpPr>
      <p:grpSpPr>
        <a:xfrm>
          <a:off x="0" y="0"/>
          <a:ext cx="0" cy="0"/>
          <a:chOff x="0" y="0"/>
          <a:chExt cx="0" cy="0"/>
        </a:xfrm>
      </p:grpSpPr>
      <p:sp>
        <p:nvSpPr>
          <p:cNvPr id="1571" name="Google Shape;1571;gcf7a3c503a_0_15:notes">
            <a:extLst>
              <a:ext uri="{FF2B5EF4-FFF2-40B4-BE49-F238E27FC236}">
                <a16:creationId xmlns:a16="http://schemas.microsoft.com/office/drawing/2014/main" id="{88E5971F-06DD-B9AF-CFF2-1C0226C2F6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a:extLst>
              <a:ext uri="{FF2B5EF4-FFF2-40B4-BE49-F238E27FC236}">
                <a16:creationId xmlns:a16="http://schemas.microsoft.com/office/drawing/2014/main" id="{BA02F708-E032-0B5C-15C6-E4C3B23B58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883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8"/>
        <p:cNvGrpSpPr/>
        <p:nvPr/>
      </p:nvGrpSpPr>
      <p:grpSpPr>
        <a:xfrm>
          <a:off x="0" y="0"/>
          <a:ext cx="0" cy="0"/>
          <a:chOff x="0" y="0"/>
          <a:chExt cx="0" cy="0"/>
        </a:xfrm>
      </p:grpSpPr>
      <p:sp>
        <p:nvSpPr>
          <p:cNvPr id="479" name="Google Shape;479;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hyperlink" Target="https://docs.google.com/spreadsheets/d/10QS3G4BrATPi_OEm6nh8N9F_vGRrCuOLf4nfRgLgYqg/co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s://docs.google.com/spreadsheets/d/10QS3G4BrATPi_OEm6nh8N9F_vGRrCuOLf4nfRgLgYqg/cop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8.xml"/><Relationship Id="rId1" Type="http://schemas.openxmlformats.org/officeDocument/2006/relationships/slideLayout" Target="../slideLayouts/slideLayout46.xml"/><Relationship Id="rId4" Type="http://schemas.openxmlformats.org/officeDocument/2006/relationships/image" Target="../media/image24.jpg"/></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9.xml"/><Relationship Id="rId1" Type="http://schemas.openxmlformats.org/officeDocument/2006/relationships/slideLayout" Target="../slideLayouts/slideLayout47.xml"/><Relationship Id="rId5"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9.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0.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81.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82.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8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6.xml"/><Relationship Id="rId1" Type="http://schemas.openxmlformats.org/officeDocument/2006/relationships/slideLayout" Target="../slideLayouts/slideLayout55.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0" y="1399216"/>
            <a:ext cx="9143999" cy="1770499"/>
          </a:xfrm>
          <a:prstGeom prst="rect">
            <a:avLst/>
          </a:prstGeom>
        </p:spPr>
        <p:txBody>
          <a:bodyPr spcFirstLastPara="1" wrap="square" lIns="91425" tIns="91425" rIns="91425" bIns="91425" anchor="b" anchorCtr="0">
            <a:noAutofit/>
          </a:bodyPr>
          <a:lstStyle/>
          <a:p>
            <a:pPr lvl="0"/>
            <a:r>
              <a:rPr lang="en-US" sz="4000" dirty="0"/>
              <a:t>Regression: Used Cars Price Prediction</a:t>
            </a:r>
            <a:br>
              <a:rPr lang="pl-PL" sz="4000" dirty="0"/>
            </a:br>
            <a:br>
              <a:rPr lang="pl-PL" sz="2400" dirty="0"/>
            </a:br>
            <a:r>
              <a:rPr lang="en-US" sz="4000" dirty="0"/>
              <a:t>Classification: Rain in Australia</a:t>
            </a:r>
          </a:p>
        </p:txBody>
      </p:sp>
      <p:sp>
        <p:nvSpPr>
          <p:cNvPr id="489" name="Google Shape;489;p60"/>
          <p:cNvSpPr txBox="1">
            <a:spLocks noGrp="1"/>
          </p:cNvSpPr>
          <p:nvPr>
            <p:ph type="subTitle" idx="1"/>
          </p:nvPr>
        </p:nvSpPr>
        <p:spPr>
          <a:xfrm>
            <a:off x="0" y="3377100"/>
            <a:ext cx="9144000" cy="441900"/>
          </a:xfrm>
          <a:prstGeom prst="rect">
            <a:avLst/>
          </a:prstGeom>
        </p:spPr>
        <p:txBody>
          <a:bodyPr spcFirstLastPara="1" wrap="square" lIns="91425" tIns="91425" rIns="91425" bIns="91425" anchor="t" anchorCtr="0">
            <a:noAutofit/>
          </a:bodyPr>
          <a:lstStyle/>
          <a:p>
            <a:pPr marL="0" lvl="0" indent="0">
              <a:buClr>
                <a:schemeClr val="dk1"/>
              </a:buClr>
              <a:buSzPts val="1100"/>
            </a:pPr>
            <a:r>
              <a:rPr lang="pl-PL" dirty="0">
                <a:solidFill>
                  <a:schemeClr val="dk1"/>
                </a:solidFill>
              </a:rPr>
              <a:t>Machine Learning 2 Project</a:t>
            </a:r>
          </a:p>
          <a:p>
            <a:pPr marL="0" lvl="0" indent="0">
              <a:buClr>
                <a:schemeClr val="dk1"/>
              </a:buClr>
              <a:buSzPts val="1100"/>
            </a:pPr>
            <a:endParaRPr lang="pl-PL" dirty="0">
              <a:solidFill>
                <a:schemeClr val="dk1"/>
              </a:solidFill>
            </a:endParaRPr>
          </a:p>
          <a:p>
            <a:pPr marL="0" lvl="0" indent="0">
              <a:buClr>
                <a:schemeClr val="dk1"/>
              </a:buClr>
              <a:buSzPts val="1100"/>
            </a:pPr>
            <a:r>
              <a:rPr lang="pl-PL" dirty="0">
                <a:solidFill>
                  <a:schemeClr val="dk1"/>
                </a:solidFill>
              </a:rPr>
              <a:t>Aleksandra Dobosz	Wojciech Hrycenko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3">
          <a:extLst>
            <a:ext uri="{FF2B5EF4-FFF2-40B4-BE49-F238E27FC236}">
              <a16:creationId xmlns:a16="http://schemas.microsoft.com/office/drawing/2014/main" id="{72D68089-C1E2-9D0D-67BE-843CD6F5936B}"/>
            </a:ext>
          </a:extLst>
        </p:cNvPr>
        <p:cNvGrpSpPr/>
        <p:nvPr/>
      </p:nvGrpSpPr>
      <p:grpSpPr>
        <a:xfrm>
          <a:off x="0" y="0"/>
          <a:ext cx="0" cy="0"/>
          <a:chOff x="0" y="0"/>
          <a:chExt cx="0" cy="0"/>
        </a:xfrm>
      </p:grpSpPr>
      <p:sp>
        <p:nvSpPr>
          <p:cNvPr id="954" name="Google Shape;954;p92">
            <a:extLst>
              <a:ext uri="{FF2B5EF4-FFF2-40B4-BE49-F238E27FC236}">
                <a16:creationId xmlns:a16="http://schemas.microsoft.com/office/drawing/2014/main" id="{B4C0A41C-DDF8-B351-9861-29DB05376B0B}"/>
              </a:ext>
            </a:extLst>
          </p:cNvPr>
          <p:cNvSpPr txBox="1">
            <a:spLocks noGrp="1"/>
          </p:cNvSpPr>
          <p:nvPr>
            <p:ph type="title"/>
          </p:nvPr>
        </p:nvSpPr>
        <p:spPr>
          <a:xfrm>
            <a:off x="0" y="286332"/>
            <a:ext cx="91439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Regression</a:t>
            </a:r>
            <a:r>
              <a:rPr lang="pl-PL" dirty="0"/>
              <a:t> - Project </a:t>
            </a:r>
            <a:r>
              <a:rPr lang="pl-PL" dirty="0" err="1"/>
              <a:t>Objective</a:t>
            </a:r>
            <a:r>
              <a:rPr lang="pl-PL" dirty="0"/>
              <a:t> &amp; Data </a:t>
            </a:r>
            <a:r>
              <a:rPr lang="pl-PL" dirty="0" err="1"/>
              <a:t>Preparation</a:t>
            </a:r>
            <a:endParaRPr dirty="0"/>
          </a:p>
        </p:txBody>
      </p:sp>
      <p:sp>
        <p:nvSpPr>
          <p:cNvPr id="955" name="Google Shape;955;p92">
            <a:extLst>
              <a:ext uri="{FF2B5EF4-FFF2-40B4-BE49-F238E27FC236}">
                <a16:creationId xmlns:a16="http://schemas.microsoft.com/office/drawing/2014/main" id="{97471A26-BD08-56A3-1956-C8DB72F5988F}"/>
              </a:ext>
            </a:extLst>
          </p:cNvPr>
          <p:cNvSpPr txBox="1"/>
          <p:nvPr/>
        </p:nvSpPr>
        <p:spPr>
          <a:xfrm>
            <a:off x="5789180" y="1341342"/>
            <a:ext cx="3354819"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Created derived metrics: </a:t>
            </a:r>
            <a:r>
              <a:rPr lang="en-US" sz="1200" dirty="0" err="1">
                <a:solidFill>
                  <a:schemeClr val="dk1"/>
                </a:solidFill>
                <a:latin typeface="Montserrat"/>
                <a:ea typeface="Montserrat"/>
                <a:cs typeface="Montserrat"/>
                <a:sym typeface="Montserrat"/>
              </a:rPr>
              <a:t>wear_factor</a:t>
            </a:r>
            <a:r>
              <a:rPr lang="en-US" sz="1200" dirty="0">
                <a:solidFill>
                  <a:schemeClr val="dk1"/>
                </a:solidFill>
                <a:latin typeface="Montserrat"/>
                <a:ea typeface="Montserrat"/>
                <a:cs typeface="Montserrat"/>
                <a:sym typeface="Montserrat"/>
              </a:rPr>
              <a:t> (age × mileage), </a:t>
            </a:r>
            <a:r>
              <a:rPr lang="en-US" sz="1200" dirty="0" err="1">
                <a:solidFill>
                  <a:schemeClr val="dk1"/>
                </a:solidFill>
                <a:latin typeface="Montserrat"/>
                <a:ea typeface="Montserrat"/>
                <a:cs typeface="Montserrat"/>
                <a:sym typeface="Montserrat"/>
              </a:rPr>
              <a:t>miles_per_year</a:t>
            </a:r>
            <a:r>
              <a:rPr lang="en-US" sz="1200" dirty="0">
                <a:solidFill>
                  <a:schemeClr val="dk1"/>
                </a:solidFill>
                <a:latin typeface="Montserrat"/>
                <a:ea typeface="Montserrat"/>
                <a:cs typeface="Montserrat"/>
                <a:sym typeface="Montserrat"/>
              </a:rPr>
              <a:t>, </a:t>
            </a:r>
            <a:r>
              <a:rPr lang="en-US" sz="1200" dirty="0" err="1">
                <a:solidFill>
                  <a:schemeClr val="dk1"/>
                </a:solidFill>
                <a:latin typeface="Montserrat"/>
                <a:ea typeface="Montserrat"/>
                <a:cs typeface="Montserrat"/>
                <a:sym typeface="Montserrat"/>
              </a:rPr>
              <a:t>is_luxury</a:t>
            </a:r>
            <a:r>
              <a:rPr lang="en-US" sz="1200" dirty="0">
                <a:solidFill>
                  <a:schemeClr val="dk1"/>
                </a:solidFill>
                <a:latin typeface="Montserrat"/>
                <a:ea typeface="Montserrat"/>
                <a:cs typeface="Montserrat"/>
                <a:sym typeface="Montserrat"/>
              </a:rPr>
              <a:t>.</a:t>
            </a:r>
            <a:endParaRPr lang="pl-PL" sz="1200"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Encoded categorical (</a:t>
            </a:r>
            <a:r>
              <a:rPr lang="en-US" sz="1200" b="1" dirty="0">
                <a:solidFill>
                  <a:schemeClr val="dk1"/>
                </a:solidFill>
                <a:latin typeface="Montserrat"/>
                <a:ea typeface="Montserrat"/>
                <a:cs typeface="Montserrat"/>
                <a:sym typeface="Montserrat"/>
              </a:rPr>
              <a:t>One-Hot</a:t>
            </a:r>
            <a:r>
              <a:rPr lang="en-US" sz="1200" dirty="0">
                <a:solidFill>
                  <a:schemeClr val="dk1"/>
                </a:solidFill>
                <a:latin typeface="Montserrat"/>
                <a:ea typeface="Montserrat"/>
                <a:cs typeface="Montserrat"/>
                <a:sym typeface="Montserrat"/>
              </a:rPr>
              <a:t>) and scaled numerical </a:t>
            </a:r>
            <a:r>
              <a:rPr lang="pl-PL" sz="1200" dirty="0">
                <a:solidFill>
                  <a:schemeClr val="dk1"/>
                </a:solidFill>
                <a:latin typeface="Montserrat"/>
                <a:ea typeface="Montserrat"/>
                <a:cs typeface="Montserrat"/>
                <a:sym typeface="Montserrat"/>
              </a:rPr>
              <a:t>data</a:t>
            </a:r>
            <a:r>
              <a:rPr lang="en-US" sz="1200" dirty="0">
                <a:solidFill>
                  <a:schemeClr val="dk1"/>
                </a:solidFill>
                <a:latin typeface="Montserrat"/>
                <a:ea typeface="Montserrat"/>
                <a:cs typeface="Montserrat"/>
                <a:sym typeface="Montserrat"/>
              </a:rPr>
              <a:t> (</a:t>
            </a:r>
            <a:r>
              <a:rPr lang="en-US" sz="1200" b="1" dirty="0" err="1">
                <a:solidFill>
                  <a:schemeClr val="dk1"/>
                </a:solidFill>
                <a:latin typeface="Montserrat"/>
                <a:ea typeface="Montserrat"/>
                <a:cs typeface="Montserrat"/>
                <a:sym typeface="Montserrat"/>
              </a:rPr>
              <a:t>StandardScaler</a:t>
            </a:r>
            <a:r>
              <a:rPr lang="en-US" sz="1200" dirty="0">
                <a:solidFill>
                  <a:schemeClr val="dk1"/>
                </a:solidFill>
                <a:latin typeface="Montserrat"/>
                <a:ea typeface="Montserrat"/>
                <a:cs typeface="Montserrat"/>
                <a:sym typeface="Montserrat"/>
              </a:rPr>
              <a:t>).</a:t>
            </a:r>
            <a:endParaRPr sz="1200" dirty="0">
              <a:solidFill>
                <a:schemeClr val="dk1"/>
              </a:solidFill>
              <a:latin typeface="Montserrat"/>
              <a:ea typeface="Montserrat"/>
              <a:cs typeface="Montserrat"/>
              <a:sym typeface="Montserrat"/>
            </a:endParaRPr>
          </a:p>
        </p:txBody>
      </p:sp>
      <p:sp>
        <p:nvSpPr>
          <p:cNvPr id="956" name="Google Shape;956;p92">
            <a:extLst>
              <a:ext uri="{FF2B5EF4-FFF2-40B4-BE49-F238E27FC236}">
                <a16:creationId xmlns:a16="http://schemas.microsoft.com/office/drawing/2014/main" id="{DB6B5C95-0C6F-3056-39E5-38AF78B3CACF}"/>
              </a:ext>
            </a:extLst>
          </p:cNvPr>
          <p:cNvSpPr txBox="1"/>
          <p:nvPr/>
        </p:nvSpPr>
        <p:spPr>
          <a:xfrm>
            <a:off x="1598952" y="1273508"/>
            <a:ext cx="1865449"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sz="1200" dirty="0">
                <a:solidFill>
                  <a:schemeClr val="dk1"/>
                </a:solidFill>
                <a:latin typeface="Montserrat"/>
                <a:ea typeface="Montserrat"/>
                <a:cs typeface="Montserrat"/>
                <a:sym typeface="Montserrat"/>
              </a:rPr>
              <a:t>Source: Craigslist (scraped data).</a:t>
            </a:r>
            <a:endParaRPr lang="pl-PL" sz="1200" dirty="0">
              <a:solidFill>
                <a:schemeClr val="dk1"/>
              </a:solidFill>
              <a:latin typeface="Montserrat"/>
              <a:ea typeface="Montserrat"/>
              <a:cs typeface="Montserrat"/>
              <a:sym typeface="Montserrat"/>
            </a:endParaRPr>
          </a:p>
          <a:p>
            <a:pPr marL="0" lvl="0" indent="0" algn="ctr" rtl="0">
              <a:spcBef>
                <a:spcPts val="0"/>
              </a:spcBef>
              <a:spcAft>
                <a:spcPts val="0"/>
              </a:spcAft>
              <a:buClr>
                <a:schemeClr val="dk2"/>
              </a:buClr>
              <a:buSzPts val="1100"/>
              <a:buFont typeface="Arial"/>
              <a:buNone/>
            </a:pPr>
            <a:r>
              <a:rPr lang="en-US" sz="1200" dirty="0">
                <a:solidFill>
                  <a:schemeClr val="dk1"/>
                </a:solidFill>
                <a:latin typeface="Montserrat"/>
                <a:ea typeface="Montserrat"/>
                <a:cs typeface="Montserrat"/>
                <a:sym typeface="Montserrat"/>
              </a:rPr>
              <a:t>Size: ~426k rows (raw) reduced to ~322k after cleaning.</a:t>
            </a:r>
            <a:endParaRPr sz="1200" dirty="0">
              <a:solidFill>
                <a:schemeClr val="dk1"/>
              </a:solidFill>
              <a:latin typeface="Montserrat"/>
              <a:ea typeface="Montserrat"/>
              <a:cs typeface="Montserrat"/>
              <a:sym typeface="Montserrat"/>
            </a:endParaRPr>
          </a:p>
        </p:txBody>
      </p:sp>
      <p:sp>
        <p:nvSpPr>
          <p:cNvPr id="957" name="Google Shape;957;p92">
            <a:extLst>
              <a:ext uri="{FF2B5EF4-FFF2-40B4-BE49-F238E27FC236}">
                <a16:creationId xmlns:a16="http://schemas.microsoft.com/office/drawing/2014/main" id="{DE45E0E9-46D2-D05B-6185-9ECA1E09022C}"/>
              </a:ext>
            </a:extLst>
          </p:cNvPr>
          <p:cNvSpPr txBox="1"/>
          <p:nvPr/>
        </p:nvSpPr>
        <p:spPr>
          <a:xfrm>
            <a:off x="4364945" y="2910113"/>
            <a:ext cx="219126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a:solidFill>
                  <a:schemeClr val="dk1"/>
                </a:solidFill>
                <a:latin typeface="Vidaloka"/>
                <a:ea typeface="Vidaloka"/>
                <a:cs typeface="Vidaloka"/>
                <a:sym typeface="Vidaloka"/>
              </a:rPr>
              <a:t>Data </a:t>
            </a:r>
            <a:r>
              <a:rPr lang="pl-PL" sz="2000" dirty="0" err="1">
                <a:solidFill>
                  <a:schemeClr val="dk1"/>
                </a:solidFill>
                <a:latin typeface="Vidaloka"/>
                <a:ea typeface="Vidaloka"/>
                <a:cs typeface="Vidaloka"/>
                <a:sym typeface="Vidaloka"/>
              </a:rPr>
              <a:t>Cleaning</a:t>
            </a:r>
            <a:endParaRPr sz="2000" dirty="0">
              <a:solidFill>
                <a:schemeClr val="dk1"/>
              </a:solidFill>
              <a:latin typeface="Vidaloka"/>
              <a:ea typeface="Vidaloka"/>
              <a:cs typeface="Vidaloka"/>
              <a:sym typeface="Vidaloka"/>
            </a:endParaRPr>
          </a:p>
        </p:txBody>
      </p:sp>
      <p:sp>
        <p:nvSpPr>
          <p:cNvPr id="958" name="Google Shape;958;p92">
            <a:extLst>
              <a:ext uri="{FF2B5EF4-FFF2-40B4-BE49-F238E27FC236}">
                <a16:creationId xmlns:a16="http://schemas.microsoft.com/office/drawing/2014/main" id="{3214E705-A2B7-C812-B9E8-1982771FC7A3}"/>
              </a:ext>
            </a:extLst>
          </p:cNvPr>
          <p:cNvSpPr txBox="1"/>
          <p:nvPr/>
        </p:nvSpPr>
        <p:spPr>
          <a:xfrm>
            <a:off x="2639221" y="3324251"/>
            <a:ext cx="2904061" cy="1400649"/>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b="1" dirty="0">
                <a:solidFill>
                  <a:schemeClr val="dk1"/>
                </a:solidFill>
                <a:latin typeface="Montserrat"/>
                <a:ea typeface="Montserrat"/>
                <a:cs typeface="Montserrat"/>
                <a:sym typeface="Montserrat"/>
              </a:rPr>
              <a:t>Outlier Removal</a:t>
            </a:r>
            <a:r>
              <a:rPr lang="en-US" sz="1200" dirty="0">
                <a:solidFill>
                  <a:schemeClr val="dk1"/>
                </a:solidFill>
                <a:latin typeface="Montserrat"/>
                <a:ea typeface="Montserrat"/>
                <a:cs typeface="Montserrat"/>
                <a:sym typeface="Montserrat"/>
              </a:rPr>
              <a:t>: Filtered prices ($500 </a:t>
            </a:r>
            <a:r>
              <a:rPr lang="pl-PL" sz="1200" dirty="0">
                <a:solidFill>
                  <a:schemeClr val="dk1"/>
                </a:solidFill>
                <a:latin typeface="Montserrat"/>
                <a:ea typeface="Montserrat"/>
                <a:cs typeface="Montserrat"/>
                <a:sym typeface="Montserrat"/>
              </a:rPr>
              <a:t>-</a:t>
            </a:r>
            <a:r>
              <a:rPr lang="en-US" sz="1200" dirty="0">
                <a:solidFill>
                  <a:schemeClr val="dk1"/>
                </a:solidFill>
                <a:latin typeface="Montserrat"/>
                <a:ea typeface="Montserrat"/>
                <a:cs typeface="Montserrat"/>
                <a:sym typeface="Montserrat"/>
              </a:rPr>
              <a:t> $150k), years (1990</a:t>
            </a:r>
            <a:r>
              <a:rPr lang="pl-PL" sz="1200" dirty="0">
                <a:solidFill>
                  <a:schemeClr val="dk1"/>
                </a:solidFill>
                <a:latin typeface="Montserrat"/>
                <a:ea typeface="Montserrat"/>
                <a:cs typeface="Montserrat"/>
                <a:sym typeface="Montserrat"/>
              </a:rPr>
              <a:t>-</a:t>
            </a:r>
            <a:r>
              <a:rPr lang="en-US" sz="1200" dirty="0">
                <a:solidFill>
                  <a:schemeClr val="dk1"/>
                </a:solidFill>
                <a:latin typeface="Montserrat"/>
                <a:ea typeface="Montserrat"/>
                <a:cs typeface="Montserrat"/>
                <a:sym typeface="Montserrat"/>
              </a:rPr>
              <a:t>2025) and mileage (&lt;400k miles).</a:t>
            </a:r>
            <a:endParaRPr lang="pl-PL" sz="1200" dirty="0">
              <a:solidFill>
                <a:schemeClr val="dk1"/>
              </a:solidFill>
              <a:latin typeface="Montserrat"/>
              <a:ea typeface="Montserrat"/>
              <a:cs typeface="Montserrat"/>
              <a:sym typeface="Montserrat"/>
            </a:endParaRP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Montserrat"/>
                <a:ea typeface="Montserrat"/>
                <a:cs typeface="Montserrat"/>
                <a:sym typeface="Montserrat"/>
              </a:rPr>
              <a:t>Missing Values: </a:t>
            </a:r>
            <a:r>
              <a:rPr lang="en-US" sz="1200" b="1" dirty="0">
                <a:solidFill>
                  <a:schemeClr val="dk1"/>
                </a:solidFill>
                <a:latin typeface="Montserrat"/>
                <a:ea typeface="Montserrat"/>
                <a:cs typeface="Montserrat"/>
                <a:sym typeface="Montserrat"/>
              </a:rPr>
              <a:t>Strategic imputation</a:t>
            </a:r>
            <a:r>
              <a:rPr lang="en-US" sz="1200" dirty="0">
                <a:solidFill>
                  <a:schemeClr val="dk1"/>
                </a:solidFill>
                <a:latin typeface="Montserrat"/>
                <a:ea typeface="Montserrat"/>
                <a:cs typeface="Montserrat"/>
                <a:sym typeface="Montserrat"/>
              </a:rPr>
              <a:t> (e.g., 'unknown' category) to preserve data volume.</a:t>
            </a:r>
            <a:endParaRPr sz="1200" dirty="0">
              <a:solidFill>
                <a:schemeClr val="dk1"/>
              </a:solidFill>
              <a:latin typeface="Montserrat"/>
              <a:ea typeface="Montserrat"/>
              <a:cs typeface="Montserrat"/>
              <a:sym typeface="Montserrat"/>
            </a:endParaRPr>
          </a:p>
        </p:txBody>
      </p:sp>
      <p:sp>
        <p:nvSpPr>
          <p:cNvPr id="959" name="Google Shape;959;p92">
            <a:extLst>
              <a:ext uri="{FF2B5EF4-FFF2-40B4-BE49-F238E27FC236}">
                <a16:creationId xmlns:a16="http://schemas.microsoft.com/office/drawing/2014/main" id="{5E54EFC8-66A8-C25B-C34F-B6973130124F}"/>
              </a:ext>
            </a:extLst>
          </p:cNvPr>
          <p:cNvSpPr txBox="1"/>
          <p:nvPr/>
        </p:nvSpPr>
        <p:spPr>
          <a:xfrm>
            <a:off x="592704" y="2910113"/>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Goal</a:t>
            </a:r>
            <a:endParaRPr sz="2000" dirty="0">
              <a:solidFill>
                <a:schemeClr val="dk1"/>
              </a:solidFill>
              <a:latin typeface="Vidaloka"/>
              <a:ea typeface="Vidaloka"/>
              <a:cs typeface="Vidaloka"/>
              <a:sym typeface="Vidaloka"/>
            </a:endParaRPr>
          </a:p>
        </p:txBody>
      </p:sp>
      <p:sp>
        <p:nvSpPr>
          <p:cNvPr id="960" name="Google Shape;960;p92">
            <a:extLst>
              <a:ext uri="{FF2B5EF4-FFF2-40B4-BE49-F238E27FC236}">
                <a16:creationId xmlns:a16="http://schemas.microsoft.com/office/drawing/2014/main" id="{6EF78A0C-E5BB-AAF5-7C18-7ECEE367260A}"/>
              </a:ext>
            </a:extLst>
          </p:cNvPr>
          <p:cNvSpPr txBox="1"/>
          <p:nvPr/>
        </p:nvSpPr>
        <p:spPr>
          <a:xfrm>
            <a:off x="680541" y="3324251"/>
            <a:ext cx="1547228"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Develop a regression model to </a:t>
            </a:r>
            <a:r>
              <a:rPr lang="en-US" sz="1200" b="1" dirty="0">
                <a:solidFill>
                  <a:schemeClr val="dk1"/>
                </a:solidFill>
                <a:latin typeface="Montserrat"/>
                <a:ea typeface="Montserrat"/>
                <a:cs typeface="Montserrat"/>
                <a:sym typeface="Montserrat"/>
              </a:rPr>
              <a:t>predict used car prices </a:t>
            </a:r>
            <a:r>
              <a:rPr lang="en-US" sz="1200" dirty="0">
                <a:solidFill>
                  <a:schemeClr val="dk1"/>
                </a:solidFill>
                <a:latin typeface="Montserrat"/>
                <a:ea typeface="Montserrat"/>
                <a:cs typeface="Montserrat"/>
                <a:sym typeface="Montserrat"/>
              </a:rPr>
              <a:t>based on market data.</a:t>
            </a:r>
            <a:endParaRPr sz="1200" dirty="0">
              <a:solidFill>
                <a:schemeClr val="dk1"/>
              </a:solidFill>
              <a:latin typeface="Montserrat"/>
              <a:ea typeface="Montserrat"/>
              <a:cs typeface="Montserrat"/>
              <a:sym typeface="Montserrat"/>
            </a:endParaRPr>
          </a:p>
        </p:txBody>
      </p:sp>
      <p:grpSp>
        <p:nvGrpSpPr>
          <p:cNvPr id="961" name="Google Shape;961;p92">
            <a:extLst>
              <a:ext uri="{FF2B5EF4-FFF2-40B4-BE49-F238E27FC236}">
                <a16:creationId xmlns:a16="http://schemas.microsoft.com/office/drawing/2014/main" id="{0F41AD1D-263E-9D77-CFA5-50981CCAA2CA}"/>
              </a:ext>
            </a:extLst>
          </p:cNvPr>
          <p:cNvGrpSpPr/>
          <p:nvPr/>
        </p:nvGrpSpPr>
        <p:grpSpPr>
          <a:xfrm>
            <a:off x="955652" y="2265863"/>
            <a:ext cx="7013349" cy="667500"/>
            <a:chOff x="1061626" y="2700425"/>
            <a:chExt cx="7013349" cy="667500"/>
          </a:xfrm>
        </p:grpSpPr>
        <p:cxnSp>
          <p:nvCxnSpPr>
            <p:cNvPr id="962" name="Google Shape;962;p92">
              <a:extLst>
                <a:ext uri="{FF2B5EF4-FFF2-40B4-BE49-F238E27FC236}">
                  <a16:creationId xmlns:a16="http://schemas.microsoft.com/office/drawing/2014/main" id="{AD7C7C6D-CE52-3DFD-0722-BE3E713BE580}"/>
                </a:ext>
              </a:extLst>
            </p:cNvPr>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a:extLst>
                <a:ext uri="{FF2B5EF4-FFF2-40B4-BE49-F238E27FC236}">
                  <a16:creationId xmlns:a16="http://schemas.microsoft.com/office/drawing/2014/main" id="{12B647E2-6A47-CE50-ACFA-6F5935E0DAFA}"/>
                </a:ext>
              </a:extLst>
            </p:cNvPr>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a:extLst>
                <a:ext uri="{FF2B5EF4-FFF2-40B4-BE49-F238E27FC236}">
                  <a16:creationId xmlns:a16="http://schemas.microsoft.com/office/drawing/2014/main" id="{283F8B1E-2159-2546-56E3-38D7C5B3BF6C}"/>
                </a:ext>
              </a:extLst>
            </p:cNvPr>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a:extLst>
                <a:ext uri="{FF2B5EF4-FFF2-40B4-BE49-F238E27FC236}">
                  <a16:creationId xmlns:a16="http://schemas.microsoft.com/office/drawing/2014/main" id="{72F78D8A-D668-8810-142C-B001C70231F0}"/>
                </a:ext>
              </a:extLst>
            </p:cNvPr>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Vidaloka"/>
                  <a:ea typeface="Vidaloka"/>
                  <a:cs typeface="Vidaloka"/>
                  <a:sym typeface="Vidaloka"/>
                </a:rPr>
                <a:t>01</a:t>
              </a:r>
              <a:endParaRPr sz="2800">
                <a:solidFill>
                  <a:schemeClr val="accent1"/>
                </a:solidFill>
                <a:latin typeface="Vidaloka"/>
                <a:ea typeface="Vidaloka"/>
                <a:cs typeface="Vidaloka"/>
                <a:sym typeface="Vidaloka"/>
              </a:endParaRPr>
            </a:p>
          </p:txBody>
        </p:sp>
        <p:sp>
          <p:nvSpPr>
            <p:cNvPr id="964" name="Google Shape;964;p92">
              <a:extLst>
                <a:ext uri="{FF2B5EF4-FFF2-40B4-BE49-F238E27FC236}">
                  <a16:creationId xmlns:a16="http://schemas.microsoft.com/office/drawing/2014/main" id="{0A40A4DC-13A2-4C32-82FB-1DF62B0959CB}"/>
                </a:ext>
              </a:extLst>
            </p:cNvPr>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Vidaloka"/>
                  <a:ea typeface="Vidaloka"/>
                  <a:cs typeface="Vidaloka"/>
                  <a:sym typeface="Vidaloka"/>
                </a:rPr>
                <a:t>02</a:t>
              </a:r>
              <a:endParaRPr sz="2800">
                <a:solidFill>
                  <a:schemeClr val="accent1"/>
                </a:solidFill>
                <a:latin typeface="Vidaloka"/>
                <a:ea typeface="Vidaloka"/>
                <a:cs typeface="Vidaloka"/>
                <a:sym typeface="Vidaloka"/>
              </a:endParaRPr>
            </a:p>
          </p:txBody>
        </p:sp>
        <p:sp>
          <p:nvSpPr>
            <p:cNvPr id="966" name="Google Shape;966;p92">
              <a:extLst>
                <a:ext uri="{FF2B5EF4-FFF2-40B4-BE49-F238E27FC236}">
                  <a16:creationId xmlns:a16="http://schemas.microsoft.com/office/drawing/2014/main" id="{E20FC365-F455-194F-5E8A-A8E936DA1FFC}"/>
                </a:ext>
              </a:extLst>
            </p:cNvPr>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latin typeface="Vidaloka"/>
                  <a:ea typeface="Vidaloka"/>
                  <a:cs typeface="Vidaloka"/>
                  <a:sym typeface="Vidaloka"/>
                </a:rPr>
                <a:t>03</a:t>
              </a:r>
              <a:endParaRPr sz="2800" dirty="0">
                <a:solidFill>
                  <a:schemeClr val="accent1"/>
                </a:solidFill>
                <a:latin typeface="Vidaloka"/>
                <a:ea typeface="Vidaloka"/>
                <a:cs typeface="Vidaloka"/>
                <a:sym typeface="Vidaloka"/>
              </a:endParaRPr>
            </a:p>
          </p:txBody>
        </p:sp>
        <p:sp>
          <p:nvSpPr>
            <p:cNvPr id="968" name="Google Shape;968;p92">
              <a:extLst>
                <a:ext uri="{FF2B5EF4-FFF2-40B4-BE49-F238E27FC236}">
                  <a16:creationId xmlns:a16="http://schemas.microsoft.com/office/drawing/2014/main" id="{B68D5CBD-5CA6-80D3-589A-D3CD7AD95D17}"/>
                </a:ext>
              </a:extLst>
            </p:cNvPr>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latin typeface="Vidaloka"/>
                  <a:ea typeface="Vidaloka"/>
                  <a:cs typeface="Vidaloka"/>
                  <a:sym typeface="Vidaloka"/>
                </a:rPr>
                <a:t>04</a:t>
              </a:r>
              <a:endParaRPr sz="2800" dirty="0">
                <a:solidFill>
                  <a:schemeClr val="accent1"/>
                </a:solidFill>
                <a:latin typeface="Vidaloka"/>
                <a:ea typeface="Vidaloka"/>
                <a:cs typeface="Vidaloka"/>
                <a:sym typeface="Vidaloka"/>
              </a:endParaRPr>
            </a:p>
          </p:txBody>
        </p:sp>
      </p:grpSp>
      <p:sp>
        <p:nvSpPr>
          <p:cNvPr id="969" name="Google Shape;969;p92">
            <a:extLst>
              <a:ext uri="{FF2B5EF4-FFF2-40B4-BE49-F238E27FC236}">
                <a16:creationId xmlns:a16="http://schemas.microsoft.com/office/drawing/2014/main" id="{5E2AD051-B30F-CD4D-FE31-888EE81A8941}"/>
              </a:ext>
            </a:extLst>
          </p:cNvPr>
          <p:cNvSpPr txBox="1"/>
          <p:nvPr/>
        </p:nvSpPr>
        <p:spPr>
          <a:xfrm>
            <a:off x="2573413" y="921687"/>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Dataset</a:t>
            </a:r>
            <a:endParaRPr sz="2000" dirty="0">
              <a:solidFill>
                <a:schemeClr val="dk1"/>
              </a:solidFill>
              <a:latin typeface="Vidaloka"/>
              <a:ea typeface="Vidaloka"/>
              <a:cs typeface="Vidaloka"/>
              <a:sym typeface="Vidaloka"/>
            </a:endParaRPr>
          </a:p>
        </p:txBody>
      </p:sp>
      <p:sp>
        <p:nvSpPr>
          <p:cNvPr id="970" name="Google Shape;970;p92">
            <a:extLst>
              <a:ext uri="{FF2B5EF4-FFF2-40B4-BE49-F238E27FC236}">
                <a16:creationId xmlns:a16="http://schemas.microsoft.com/office/drawing/2014/main" id="{85BA0E3E-9096-5F8B-DC43-B6388C163BBF}"/>
              </a:ext>
            </a:extLst>
          </p:cNvPr>
          <p:cNvSpPr txBox="1"/>
          <p:nvPr/>
        </p:nvSpPr>
        <p:spPr>
          <a:xfrm>
            <a:off x="5958426" y="921687"/>
            <a:ext cx="2965776"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Feature</a:t>
            </a:r>
            <a:r>
              <a:rPr lang="pl-PL" sz="2000" dirty="0">
                <a:solidFill>
                  <a:schemeClr val="dk1"/>
                </a:solidFill>
                <a:latin typeface="Vidaloka"/>
                <a:ea typeface="Vidaloka"/>
                <a:cs typeface="Vidaloka"/>
                <a:sym typeface="Vidaloka"/>
              </a:rPr>
              <a:t> Engineering</a:t>
            </a:r>
            <a:endParaRPr sz="2000" dirty="0">
              <a:solidFill>
                <a:schemeClr val="dk1"/>
              </a:solidFill>
              <a:latin typeface="Vidaloka"/>
              <a:ea typeface="Vidaloka"/>
              <a:cs typeface="Vidaloka"/>
              <a:sym typeface="Vidaloka"/>
            </a:endParaRPr>
          </a:p>
        </p:txBody>
      </p:sp>
      <p:pic>
        <p:nvPicPr>
          <p:cNvPr id="3" name="Obraz 2" descr="Obraz zawierający tekst, zrzut ekranu, linia, numer&#10;&#10;Zawartość wygenerowana przez AI może być niepoprawna.">
            <a:extLst>
              <a:ext uri="{FF2B5EF4-FFF2-40B4-BE49-F238E27FC236}">
                <a16:creationId xmlns:a16="http://schemas.microsoft.com/office/drawing/2014/main" id="{97D962BF-27AA-8A1A-0268-E33E571A6F5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464401" y="1305448"/>
            <a:ext cx="1935250" cy="1047777"/>
          </a:xfrm>
          <a:prstGeom prst="rect">
            <a:avLst/>
          </a:prstGeom>
        </p:spPr>
      </p:pic>
      <p:pic>
        <p:nvPicPr>
          <p:cNvPr id="5" name="Obraz 4" descr="Obraz zawierający Wykres, zrzut ekranu, tekst, linia&#10;&#10;Zawartość wygenerowana przez AI może być niepoprawna.">
            <a:extLst>
              <a:ext uri="{FF2B5EF4-FFF2-40B4-BE49-F238E27FC236}">
                <a16:creationId xmlns:a16="http://schemas.microsoft.com/office/drawing/2014/main" id="{10D4093F-02E9-1902-21B2-0454640A093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Lst>
          </a:blip>
          <a:srcRect l="1096" t="1561"/>
          <a:stretch>
            <a:fillRect/>
          </a:stretch>
        </p:blipFill>
        <p:spPr>
          <a:xfrm>
            <a:off x="5543282" y="3428121"/>
            <a:ext cx="2281836" cy="1353917"/>
          </a:xfrm>
          <a:prstGeom prst="rect">
            <a:avLst/>
          </a:prstGeom>
        </p:spPr>
      </p:pic>
    </p:spTree>
    <p:extLst>
      <p:ext uri="{BB962C8B-B14F-4D97-AF65-F5344CB8AC3E}">
        <p14:creationId xmlns:p14="http://schemas.microsoft.com/office/powerpoint/2010/main" val="92465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{219051EC-B230-43AC-A3DE-6EA0E0821C5D}</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6729344C-F65B-0E85-4E80-5D48E7FAD0AB}"/>
            </a:ext>
          </a:extLst>
        </p:cNvPr>
        <p:cNvGrpSpPr/>
        <p:nvPr/>
      </p:nvGrpSpPr>
      <p:grpSpPr>
        <a:xfrm>
          <a:off x="0" y="0"/>
          <a:ext cx="0" cy="0"/>
          <a:chOff x="0" y="0"/>
          <a:chExt cx="0" cy="0"/>
        </a:xfrm>
      </p:grpSpPr>
      <p:sp>
        <p:nvSpPr>
          <p:cNvPr id="884" name="Google Shape;884;p90">
            <a:extLst>
              <a:ext uri="{FF2B5EF4-FFF2-40B4-BE49-F238E27FC236}">
                <a16:creationId xmlns:a16="http://schemas.microsoft.com/office/drawing/2014/main" id="{0D01C795-13A3-83CF-61EB-6C5045D624D1}"/>
              </a:ext>
            </a:extLst>
          </p:cNvPr>
          <p:cNvSpPr txBox="1">
            <a:spLocks noGrp="1"/>
          </p:cNvSpPr>
          <p:nvPr>
            <p:ph type="title"/>
          </p:nvPr>
        </p:nvSpPr>
        <p:spPr>
          <a:xfrm>
            <a:off x="0" y="445025"/>
            <a:ext cx="9143999" cy="572700"/>
          </a:xfrm>
          <a:prstGeom prst="rect">
            <a:avLst/>
          </a:prstGeom>
        </p:spPr>
        <p:txBody>
          <a:bodyPr spcFirstLastPara="1" wrap="square" lIns="91425" tIns="91425" rIns="91425" bIns="91425" anchor="t" anchorCtr="0">
            <a:noAutofit/>
          </a:bodyPr>
          <a:lstStyle/>
          <a:p>
            <a:pPr lvl="0" algn="ctr"/>
            <a:r>
              <a:rPr lang="pl-PL" dirty="0" err="1"/>
              <a:t>Regression</a:t>
            </a:r>
            <a:r>
              <a:rPr lang="pl-PL" dirty="0"/>
              <a:t> - Modeling Architecture &amp; </a:t>
            </a:r>
            <a:r>
              <a:rPr lang="pl-PL" dirty="0" err="1"/>
              <a:t>Tuning</a:t>
            </a:r>
            <a:endParaRPr dirty="0"/>
          </a:p>
        </p:txBody>
      </p:sp>
      <p:sp>
        <p:nvSpPr>
          <p:cNvPr id="885" name="Google Shape;885;p90">
            <a:extLst>
              <a:ext uri="{FF2B5EF4-FFF2-40B4-BE49-F238E27FC236}">
                <a16:creationId xmlns:a16="http://schemas.microsoft.com/office/drawing/2014/main" id="{040D1B3C-2BF7-9860-E9EA-09AF0C46DAC0}"/>
              </a:ext>
            </a:extLst>
          </p:cNvPr>
          <p:cNvSpPr txBox="1">
            <a:spLocks noGrp="1"/>
          </p:cNvSpPr>
          <p:nvPr>
            <p:ph type="subTitle" idx="1"/>
          </p:nvPr>
        </p:nvSpPr>
        <p:spPr>
          <a:xfrm>
            <a:off x="3478368" y="1684955"/>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Hybrid</a:t>
            </a:r>
            <a:r>
              <a:rPr lang="pl-PL" sz="2000" dirty="0"/>
              <a:t> Ensemble </a:t>
            </a:r>
            <a:r>
              <a:rPr lang="pl-PL" sz="2000" dirty="0" err="1"/>
              <a:t>Strategy</a:t>
            </a:r>
            <a:endParaRPr sz="2000" dirty="0"/>
          </a:p>
        </p:txBody>
      </p:sp>
      <p:sp>
        <p:nvSpPr>
          <p:cNvPr id="886" name="Google Shape;886;p90">
            <a:extLst>
              <a:ext uri="{FF2B5EF4-FFF2-40B4-BE49-F238E27FC236}">
                <a16:creationId xmlns:a16="http://schemas.microsoft.com/office/drawing/2014/main" id="{B6C46885-A372-2BE2-D832-35E26D0E09EA}"/>
              </a:ext>
            </a:extLst>
          </p:cNvPr>
          <p:cNvSpPr txBox="1">
            <a:spLocks noGrp="1"/>
          </p:cNvSpPr>
          <p:nvPr>
            <p:ph type="subTitle" idx="2"/>
          </p:nvPr>
        </p:nvSpPr>
        <p:spPr>
          <a:xfrm>
            <a:off x="3427197" y="2488710"/>
            <a:ext cx="2126100" cy="8130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200" dirty="0"/>
              <a:t>Core Engine: </a:t>
            </a:r>
            <a:r>
              <a:rPr lang="en-US" sz="1200" b="1" dirty="0"/>
              <a:t>Voting</a:t>
            </a:r>
            <a:r>
              <a:rPr lang="pl-PL" sz="1200" b="1" dirty="0"/>
              <a:t> </a:t>
            </a:r>
            <a:r>
              <a:rPr lang="en-US" sz="1200" b="1" dirty="0"/>
              <a:t>Regressor</a:t>
            </a:r>
            <a:r>
              <a:rPr lang="en-US" sz="1200" dirty="0"/>
              <a:t> aggregating predictions from 3 distinct architectures (Tree-based + Neural Networks).</a:t>
            </a:r>
            <a:endParaRPr lang="pl-PL" sz="1200" dirty="0"/>
          </a:p>
          <a:p>
            <a:pPr marL="285750" lvl="0" indent="-285750" algn="ctr" rtl="0">
              <a:spcBef>
                <a:spcPts val="0"/>
              </a:spcBef>
              <a:spcAft>
                <a:spcPts val="0"/>
              </a:spcAft>
              <a:buFont typeface="Arial" panose="020B0604020202020204" pitchFamily="34" charset="0"/>
              <a:buChar char="•"/>
            </a:pPr>
            <a:r>
              <a:rPr lang="en-US" sz="1200" dirty="0"/>
              <a:t>Goal: </a:t>
            </a:r>
            <a:r>
              <a:rPr lang="en-US" sz="1200" b="1" dirty="0"/>
              <a:t>Variance reduction</a:t>
            </a:r>
            <a:r>
              <a:rPr lang="en-US" sz="1200" dirty="0"/>
              <a:t> via averaging diverse errors.</a:t>
            </a:r>
            <a:endParaRPr sz="1200" dirty="0"/>
          </a:p>
        </p:txBody>
      </p:sp>
      <p:sp>
        <p:nvSpPr>
          <p:cNvPr id="887" name="Google Shape;887;p90">
            <a:extLst>
              <a:ext uri="{FF2B5EF4-FFF2-40B4-BE49-F238E27FC236}">
                <a16:creationId xmlns:a16="http://schemas.microsoft.com/office/drawing/2014/main" id="{7BFE5C1F-945A-D2DA-1466-8BE898610D3C}"/>
              </a:ext>
            </a:extLst>
          </p:cNvPr>
          <p:cNvSpPr txBox="1">
            <a:spLocks noGrp="1"/>
          </p:cNvSpPr>
          <p:nvPr>
            <p:ph type="subTitle" idx="3"/>
          </p:nvPr>
        </p:nvSpPr>
        <p:spPr>
          <a:xfrm>
            <a:off x="616761" y="1649718"/>
            <a:ext cx="2798471"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Algorithm</a:t>
            </a:r>
            <a:r>
              <a:rPr lang="pl-PL" sz="2000" dirty="0"/>
              <a:t> </a:t>
            </a:r>
            <a:r>
              <a:rPr lang="pl-PL" sz="2000" dirty="0" err="1"/>
              <a:t>Configurations</a:t>
            </a:r>
            <a:endParaRPr sz="2000" dirty="0"/>
          </a:p>
        </p:txBody>
      </p:sp>
      <p:sp>
        <p:nvSpPr>
          <p:cNvPr id="888" name="Google Shape;888;p90">
            <a:extLst>
              <a:ext uri="{FF2B5EF4-FFF2-40B4-BE49-F238E27FC236}">
                <a16:creationId xmlns:a16="http://schemas.microsoft.com/office/drawing/2014/main" id="{0767A5B2-A5D4-BCE5-C394-FB4AC562FA0A}"/>
              </a:ext>
            </a:extLst>
          </p:cNvPr>
          <p:cNvSpPr txBox="1">
            <a:spLocks noGrp="1"/>
          </p:cNvSpPr>
          <p:nvPr>
            <p:ph type="subTitle" idx="4"/>
          </p:nvPr>
        </p:nvSpPr>
        <p:spPr>
          <a:xfrm>
            <a:off x="563755" y="2306272"/>
            <a:ext cx="2726862" cy="8130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200" b="1" dirty="0"/>
              <a:t>Random Forest</a:t>
            </a:r>
            <a:r>
              <a:rPr lang="en-US" sz="1200" dirty="0"/>
              <a:t>: Stabilized with 200 trees (n</a:t>
            </a:r>
            <a:r>
              <a:rPr lang="pl-PL" sz="1200" dirty="0"/>
              <a:t> </a:t>
            </a:r>
            <a:r>
              <a:rPr lang="en-US" sz="1200" dirty="0"/>
              <a:t>estimators) and depth pruning.</a:t>
            </a:r>
            <a:endParaRPr lang="pl-PL" sz="1200" dirty="0"/>
          </a:p>
          <a:p>
            <a:pPr marL="285750" lvl="0" indent="-285750" algn="ctr" rtl="0">
              <a:spcBef>
                <a:spcPts val="0"/>
              </a:spcBef>
              <a:spcAft>
                <a:spcPts val="0"/>
              </a:spcAft>
              <a:buFont typeface="Arial" panose="020B0604020202020204" pitchFamily="34" charset="0"/>
              <a:buChar char="•"/>
            </a:pPr>
            <a:r>
              <a:rPr lang="en-US" sz="1200" b="1" dirty="0" err="1"/>
              <a:t>XGBoost</a:t>
            </a:r>
            <a:r>
              <a:rPr lang="en-US" sz="1200" dirty="0"/>
              <a:t>: Gradient boosting tuned with learning</a:t>
            </a:r>
            <a:r>
              <a:rPr lang="pl-PL" sz="1200" dirty="0"/>
              <a:t> </a:t>
            </a:r>
            <a:r>
              <a:rPr lang="en-US" sz="1200" dirty="0"/>
              <a:t>rate=0.05, </a:t>
            </a:r>
            <a:r>
              <a:rPr lang="pl-PL" sz="1200" dirty="0"/>
              <a:t>                                    </a:t>
            </a:r>
            <a:r>
              <a:rPr lang="en-US" sz="1200" dirty="0"/>
              <a:t>n</a:t>
            </a:r>
            <a:r>
              <a:rPr lang="pl-PL" sz="1200" dirty="0"/>
              <a:t> </a:t>
            </a:r>
            <a:r>
              <a:rPr lang="en-US" sz="1200" dirty="0"/>
              <a:t>estimators=500.</a:t>
            </a:r>
            <a:endParaRPr lang="pl-PL" sz="1200" dirty="0"/>
          </a:p>
          <a:p>
            <a:pPr marL="285750" lvl="0" indent="-285750" algn="ctr" rtl="0">
              <a:spcBef>
                <a:spcPts val="0"/>
              </a:spcBef>
              <a:spcAft>
                <a:spcPts val="0"/>
              </a:spcAft>
              <a:buFont typeface="Arial" panose="020B0604020202020204" pitchFamily="34" charset="0"/>
              <a:buChar char="•"/>
            </a:pPr>
            <a:r>
              <a:rPr lang="en-US" sz="1200" b="1" dirty="0"/>
              <a:t>MLP Regressor</a:t>
            </a:r>
            <a:r>
              <a:rPr lang="en-US" sz="1200" dirty="0"/>
              <a:t>: Neural Network with 2 hidden layers (100 &amp; 50 neurons), </a:t>
            </a:r>
            <a:r>
              <a:rPr lang="en-US" sz="1200" dirty="0" err="1"/>
              <a:t>max_iter</a:t>
            </a:r>
            <a:r>
              <a:rPr lang="en-US" sz="1200" dirty="0"/>
              <a:t>=500 &amp; Early Stopping.</a:t>
            </a:r>
            <a:endParaRPr lang="pl-PL" sz="1200" dirty="0"/>
          </a:p>
        </p:txBody>
      </p:sp>
      <p:sp>
        <p:nvSpPr>
          <p:cNvPr id="889" name="Google Shape;889;p90">
            <a:extLst>
              <a:ext uri="{FF2B5EF4-FFF2-40B4-BE49-F238E27FC236}">
                <a16:creationId xmlns:a16="http://schemas.microsoft.com/office/drawing/2014/main" id="{45C4FEEB-C407-4864-E8FE-1F436ABEDB28}"/>
              </a:ext>
            </a:extLst>
          </p:cNvPr>
          <p:cNvSpPr txBox="1">
            <a:spLocks noGrp="1"/>
          </p:cNvSpPr>
          <p:nvPr>
            <p:ph type="subTitle" idx="5"/>
          </p:nvPr>
        </p:nvSpPr>
        <p:spPr>
          <a:xfrm>
            <a:off x="6034222" y="1642926"/>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Validation</a:t>
            </a:r>
            <a:r>
              <a:rPr lang="pl-PL" sz="2000" dirty="0"/>
              <a:t> &amp; </a:t>
            </a:r>
            <a:r>
              <a:rPr lang="pl-PL" sz="2000" dirty="0" err="1"/>
              <a:t>Optimization</a:t>
            </a:r>
            <a:endParaRPr sz="2000" dirty="0"/>
          </a:p>
        </p:txBody>
      </p:sp>
      <p:sp>
        <p:nvSpPr>
          <p:cNvPr id="890" name="Google Shape;890;p90">
            <a:extLst>
              <a:ext uri="{FF2B5EF4-FFF2-40B4-BE49-F238E27FC236}">
                <a16:creationId xmlns:a16="http://schemas.microsoft.com/office/drawing/2014/main" id="{509227FA-E570-8B46-043B-F2BA5A6C774D}"/>
              </a:ext>
            </a:extLst>
          </p:cNvPr>
          <p:cNvSpPr txBox="1">
            <a:spLocks noGrp="1"/>
          </p:cNvSpPr>
          <p:nvPr>
            <p:ph type="subTitle" idx="6"/>
          </p:nvPr>
        </p:nvSpPr>
        <p:spPr>
          <a:xfrm>
            <a:off x="5894311" y="2571750"/>
            <a:ext cx="2329126" cy="8130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b="1" dirty="0"/>
              <a:t>Cross-Validation</a:t>
            </a:r>
            <a:r>
              <a:rPr lang="en-US" sz="1200" dirty="0"/>
              <a:t>: Utilized to prevent overfitting on the training set.</a:t>
            </a:r>
            <a:endParaRPr lang="pl-PL" sz="1200" dirty="0"/>
          </a:p>
          <a:p>
            <a:pPr marL="171450" lvl="0" indent="-171450" algn="ctr" rtl="0">
              <a:spcBef>
                <a:spcPts val="0"/>
              </a:spcBef>
              <a:spcAft>
                <a:spcPts val="0"/>
              </a:spcAft>
              <a:buFont typeface="Arial" panose="020B0604020202020204" pitchFamily="34" charset="0"/>
              <a:buChar char="•"/>
            </a:pPr>
            <a:r>
              <a:rPr lang="en-US" sz="1200" b="1" dirty="0"/>
              <a:t>Hyperparameter Search</a:t>
            </a:r>
            <a:r>
              <a:rPr lang="en-US" sz="1200" dirty="0"/>
              <a:t>: Randomized</a:t>
            </a:r>
            <a:r>
              <a:rPr lang="pl-PL" sz="1200" dirty="0"/>
              <a:t> </a:t>
            </a:r>
            <a:r>
              <a:rPr lang="en-US" sz="1200" dirty="0"/>
              <a:t>Search</a:t>
            </a:r>
            <a:r>
              <a:rPr lang="pl-PL" sz="1200" dirty="0"/>
              <a:t> </a:t>
            </a:r>
            <a:r>
              <a:rPr lang="en-US" sz="1200" dirty="0"/>
              <a:t>CV used to fine-tune alpha (regularization) and tree depths.</a:t>
            </a:r>
            <a:endParaRPr sz="1200" dirty="0"/>
          </a:p>
        </p:txBody>
      </p:sp>
      <p:grpSp>
        <p:nvGrpSpPr>
          <p:cNvPr id="891" name="Google Shape;891;p90">
            <a:extLst>
              <a:ext uri="{FF2B5EF4-FFF2-40B4-BE49-F238E27FC236}">
                <a16:creationId xmlns:a16="http://schemas.microsoft.com/office/drawing/2014/main" id="{DE841648-1DD5-89C6-3D71-AB452F991C04}"/>
              </a:ext>
            </a:extLst>
          </p:cNvPr>
          <p:cNvGrpSpPr/>
          <p:nvPr/>
        </p:nvGrpSpPr>
        <p:grpSpPr>
          <a:xfrm>
            <a:off x="4349389" y="1199050"/>
            <a:ext cx="384058" cy="383811"/>
            <a:chOff x="-61351725" y="3372400"/>
            <a:chExt cx="310350" cy="310150"/>
          </a:xfrm>
        </p:grpSpPr>
        <p:sp>
          <p:nvSpPr>
            <p:cNvPr id="892" name="Google Shape;892;p90">
              <a:extLst>
                <a:ext uri="{FF2B5EF4-FFF2-40B4-BE49-F238E27FC236}">
                  <a16:creationId xmlns:a16="http://schemas.microsoft.com/office/drawing/2014/main" id="{1E8CE007-8B4D-A3FB-7920-AA8002B6F2B3}"/>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a:extLst>
                <a:ext uri="{FF2B5EF4-FFF2-40B4-BE49-F238E27FC236}">
                  <a16:creationId xmlns:a16="http://schemas.microsoft.com/office/drawing/2014/main" id="{686B5DCC-962D-ACCD-924E-3EB61E0E58D4}"/>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a:extLst>
                <a:ext uri="{FF2B5EF4-FFF2-40B4-BE49-F238E27FC236}">
                  <a16:creationId xmlns:a16="http://schemas.microsoft.com/office/drawing/2014/main" id="{B4CB1847-C455-F2B8-5D67-FD352FF3797D}"/>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a:extLst>
              <a:ext uri="{FF2B5EF4-FFF2-40B4-BE49-F238E27FC236}">
                <a16:creationId xmlns:a16="http://schemas.microsoft.com/office/drawing/2014/main" id="{CA47D95E-D8C4-7CC6-7327-107AB042D9DE}"/>
              </a:ext>
            </a:extLst>
          </p:cNvPr>
          <p:cNvGrpSpPr/>
          <p:nvPr/>
        </p:nvGrpSpPr>
        <p:grpSpPr>
          <a:xfrm>
            <a:off x="1789992" y="1198419"/>
            <a:ext cx="390864" cy="385048"/>
            <a:chOff x="-60991775" y="3376900"/>
            <a:chExt cx="315850" cy="311150"/>
          </a:xfrm>
        </p:grpSpPr>
        <p:sp>
          <p:nvSpPr>
            <p:cNvPr id="896" name="Google Shape;896;p90">
              <a:extLst>
                <a:ext uri="{FF2B5EF4-FFF2-40B4-BE49-F238E27FC236}">
                  <a16:creationId xmlns:a16="http://schemas.microsoft.com/office/drawing/2014/main" id="{419125F9-CE34-D363-21B9-C96BB50B6C5F}"/>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a:extLst>
                <a:ext uri="{FF2B5EF4-FFF2-40B4-BE49-F238E27FC236}">
                  <a16:creationId xmlns:a16="http://schemas.microsoft.com/office/drawing/2014/main" id="{F60B1FF3-D81C-59AE-7B4F-DF49F6D1B06E}"/>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a:extLst>
                <a:ext uri="{FF2B5EF4-FFF2-40B4-BE49-F238E27FC236}">
                  <a16:creationId xmlns:a16="http://schemas.microsoft.com/office/drawing/2014/main" id="{7C5EA428-9C76-8EAC-4923-5A8033203974}"/>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a:extLst>
              <a:ext uri="{FF2B5EF4-FFF2-40B4-BE49-F238E27FC236}">
                <a16:creationId xmlns:a16="http://schemas.microsoft.com/office/drawing/2014/main" id="{F1EE3C49-3AA1-A608-6E73-FD8C294BA8D0}"/>
              </a:ext>
            </a:extLst>
          </p:cNvPr>
          <p:cNvGrpSpPr/>
          <p:nvPr/>
        </p:nvGrpSpPr>
        <p:grpSpPr>
          <a:xfrm>
            <a:off x="6878667" y="1226461"/>
            <a:ext cx="437214" cy="357006"/>
            <a:chOff x="3860400" y="3254050"/>
            <a:chExt cx="296175" cy="241825"/>
          </a:xfrm>
        </p:grpSpPr>
        <p:sp>
          <p:nvSpPr>
            <p:cNvPr id="900" name="Google Shape;900;p90">
              <a:extLst>
                <a:ext uri="{FF2B5EF4-FFF2-40B4-BE49-F238E27FC236}">
                  <a16:creationId xmlns:a16="http://schemas.microsoft.com/office/drawing/2014/main" id="{0D61CF23-4A58-87C6-D343-C6B718E5656A}"/>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a:extLst>
                <a:ext uri="{FF2B5EF4-FFF2-40B4-BE49-F238E27FC236}">
                  <a16:creationId xmlns:a16="http://schemas.microsoft.com/office/drawing/2014/main" id="{7A106EA1-421C-CA50-3FE0-B63C1A3F3531}"/>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a:extLst>
                <a:ext uri="{FF2B5EF4-FFF2-40B4-BE49-F238E27FC236}">
                  <a16:creationId xmlns:a16="http://schemas.microsoft.com/office/drawing/2014/main" id="{319284FD-B3C3-2FF2-6E35-FA77D217E4C9}"/>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a:extLst>
                <a:ext uri="{FF2B5EF4-FFF2-40B4-BE49-F238E27FC236}">
                  <a16:creationId xmlns:a16="http://schemas.microsoft.com/office/drawing/2014/main" id="{1A4BAD51-B8D6-46F8-A6CA-9E05D9064E83}"/>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a:extLst>
                <a:ext uri="{FF2B5EF4-FFF2-40B4-BE49-F238E27FC236}">
                  <a16:creationId xmlns:a16="http://schemas.microsoft.com/office/drawing/2014/main" id="{1B03A9F7-DFCD-0719-B5C0-BD2F8C5AC536}"/>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a:extLst>
                <a:ext uri="{FF2B5EF4-FFF2-40B4-BE49-F238E27FC236}">
                  <a16:creationId xmlns:a16="http://schemas.microsoft.com/office/drawing/2014/main" id="{9F727261-1A67-B430-8D2C-B69B64FCB79F}"/>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a:extLst>
                <a:ext uri="{FF2B5EF4-FFF2-40B4-BE49-F238E27FC236}">
                  <a16:creationId xmlns:a16="http://schemas.microsoft.com/office/drawing/2014/main" id="{5935BE8A-CD97-8F12-40C9-8AF9C9D648D2}"/>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936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4">
          <a:extLst>
            <a:ext uri="{FF2B5EF4-FFF2-40B4-BE49-F238E27FC236}">
              <a16:creationId xmlns:a16="http://schemas.microsoft.com/office/drawing/2014/main" id="{10CD3220-F039-042E-90E0-3A7838D2AAFE}"/>
            </a:ext>
          </a:extLst>
        </p:cNvPr>
        <p:cNvGrpSpPr/>
        <p:nvPr/>
      </p:nvGrpSpPr>
      <p:grpSpPr>
        <a:xfrm>
          <a:off x="0" y="0"/>
          <a:ext cx="0" cy="0"/>
          <a:chOff x="0" y="0"/>
          <a:chExt cx="0" cy="0"/>
        </a:xfrm>
      </p:grpSpPr>
      <p:sp>
        <p:nvSpPr>
          <p:cNvPr id="1255" name="Google Shape;1255;p104">
            <a:extLst>
              <a:ext uri="{FF2B5EF4-FFF2-40B4-BE49-F238E27FC236}">
                <a16:creationId xmlns:a16="http://schemas.microsoft.com/office/drawing/2014/main" id="{BDF77631-8746-AEE7-BB4C-D0129939FCA9}"/>
              </a:ext>
            </a:extLst>
          </p:cNvPr>
          <p:cNvSpPr txBox="1">
            <a:spLocks noGrp="1"/>
          </p:cNvSpPr>
          <p:nvPr>
            <p:ph type="subTitle" idx="1"/>
          </p:nvPr>
        </p:nvSpPr>
        <p:spPr>
          <a:xfrm>
            <a:off x="5332462" y="1041333"/>
            <a:ext cx="3207577"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a:t>Error Distribution Analysis</a:t>
            </a:r>
            <a:endParaRPr sz="1800" dirty="0"/>
          </a:p>
        </p:txBody>
      </p:sp>
      <p:sp>
        <p:nvSpPr>
          <p:cNvPr id="1256" name="Google Shape;1256;p104">
            <a:extLst>
              <a:ext uri="{FF2B5EF4-FFF2-40B4-BE49-F238E27FC236}">
                <a16:creationId xmlns:a16="http://schemas.microsoft.com/office/drawing/2014/main" id="{D059E496-5573-4EBA-6BED-69E7D9A3B891}"/>
              </a:ext>
            </a:extLst>
          </p:cNvPr>
          <p:cNvSpPr txBox="1">
            <a:spLocks noGrp="1"/>
          </p:cNvSpPr>
          <p:nvPr>
            <p:ph type="subTitle" idx="2"/>
          </p:nvPr>
        </p:nvSpPr>
        <p:spPr>
          <a:xfrm>
            <a:off x="4987562" y="1504451"/>
            <a:ext cx="2007204" cy="5727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50" dirty="0"/>
              <a:t>Residuals: Gaussian distribution centered at 0 confirms </a:t>
            </a:r>
            <a:r>
              <a:rPr lang="en-US" sz="1050" b="1" dirty="0"/>
              <a:t>unbiased predictions</a:t>
            </a:r>
            <a:r>
              <a:rPr lang="en-US" sz="1050" dirty="0"/>
              <a:t>.</a:t>
            </a:r>
            <a:endParaRPr lang="pl-PL" sz="1050" dirty="0"/>
          </a:p>
          <a:p>
            <a:pPr marL="171450" lvl="0" indent="-171450" algn="ctr" rtl="0">
              <a:spcBef>
                <a:spcPts val="0"/>
              </a:spcBef>
              <a:spcAft>
                <a:spcPts val="0"/>
              </a:spcAft>
              <a:buFont typeface="Arial" panose="020B0604020202020204" pitchFamily="34" charset="0"/>
              <a:buChar char="•"/>
            </a:pPr>
            <a:r>
              <a:rPr lang="en-US" sz="1050" dirty="0"/>
              <a:t>Stability: </a:t>
            </a:r>
            <a:r>
              <a:rPr lang="en-US" sz="1050" b="1" dirty="0"/>
              <a:t>Variance is consistent </a:t>
            </a:r>
            <a:r>
              <a:rPr lang="en-US" sz="1050" dirty="0"/>
              <a:t>across the core price range ($5</a:t>
            </a:r>
            <a:r>
              <a:rPr lang="pl-PL" sz="1050" dirty="0"/>
              <a:t>-</a:t>
            </a:r>
            <a:r>
              <a:rPr lang="en-US" sz="1050" dirty="0"/>
              <a:t>$50k).</a:t>
            </a:r>
            <a:endParaRPr sz="1050" dirty="0"/>
          </a:p>
        </p:txBody>
      </p:sp>
      <p:sp>
        <p:nvSpPr>
          <p:cNvPr id="1257" name="Google Shape;1257;p104">
            <a:extLst>
              <a:ext uri="{FF2B5EF4-FFF2-40B4-BE49-F238E27FC236}">
                <a16:creationId xmlns:a16="http://schemas.microsoft.com/office/drawing/2014/main" id="{263B55E5-DE1E-0126-1380-BECF05A7BA25}"/>
              </a:ext>
            </a:extLst>
          </p:cNvPr>
          <p:cNvSpPr txBox="1">
            <a:spLocks noGrp="1"/>
          </p:cNvSpPr>
          <p:nvPr>
            <p:ph type="subTitle" idx="3"/>
          </p:nvPr>
        </p:nvSpPr>
        <p:spPr>
          <a:xfrm>
            <a:off x="525159" y="1041333"/>
            <a:ext cx="4244774"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Primary</a:t>
            </a:r>
            <a:r>
              <a:rPr lang="pl-PL" sz="1800" dirty="0"/>
              <a:t> Performance </a:t>
            </a:r>
            <a:r>
              <a:rPr lang="pl-PL" sz="1800" dirty="0" err="1"/>
              <a:t>Metrics</a:t>
            </a:r>
            <a:endParaRPr sz="1800" dirty="0"/>
          </a:p>
        </p:txBody>
      </p:sp>
      <p:sp>
        <p:nvSpPr>
          <p:cNvPr id="1258" name="Google Shape;1258;p104">
            <a:extLst>
              <a:ext uri="{FF2B5EF4-FFF2-40B4-BE49-F238E27FC236}">
                <a16:creationId xmlns:a16="http://schemas.microsoft.com/office/drawing/2014/main" id="{D55FF9E2-1426-3C89-876D-6CF507FC0B8A}"/>
              </a:ext>
            </a:extLst>
          </p:cNvPr>
          <p:cNvSpPr txBox="1">
            <a:spLocks noGrp="1"/>
          </p:cNvSpPr>
          <p:nvPr>
            <p:ph type="subTitle" idx="4"/>
          </p:nvPr>
        </p:nvSpPr>
        <p:spPr>
          <a:xfrm>
            <a:off x="305081" y="1453093"/>
            <a:ext cx="2432657" cy="5727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00" dirty="0"/>
              <a:t>Highest </a:t>
            </a:r>
            <a:r>
              <a:rPr lang="en-US" sz="1000" b="1" dirty="0"/>
              <a:t>R² Score: 0.8255 </a:t>
            </a:r>
            <a:r>
              <a:rPr lang="en-US" sz="1000" dirty="0"/>
              <a:t>(Achieved by the Full Ensemble).</a:t>
            </a:r>
            <a:endParaRPr lang="pl-PL" sz="1000" dirty="0"/>
          </a:p>
          <a:p>
            <a:pPr marL="171450" lvl="0" indent="-171450" algn="ctr" rtl="0">
              <a:spcBef>
                <a:spcPts val="0"/>
              </a:spcBef>
              <a:spcAft>
                <a:spcPts val="0"/>
              </a:spcAft>
              <a:buFont typeface="Arial" panose="020B0604020202020204" pitchFamily="34" charset="0"/>
              <a:buChar char="•"/>
            </a:pPr>
            <a:r>
              <a:rPr lang="en-US" sz="1000" dirty="0"/>
              <a:t>The complex, full-feature model delivered the maximum possible precision.</a:t>
            </a:r>
            <a:endParaRPr lang="pl-PL" sz="1000" dirty="0"/>
          </a:p>
          <a:p>
            <a:pPr marL="171450" lvl="0" indent="-171450" algn="ctr" rtl="0">
              <a:spcBef>
                <a:spcPts val="0"/>
              </a:spcBef>
              <a:spcAft>
                <a:spcPts val="0"/>
              </a:spcAft>
              <a:buFont typeface="Arial" panose="020B0604020202020204" pitchFamily="34" charset="0"/>
              <a:buChar char="•"/>
            </a:pPr>
            <a:r>
              <a:rPr lang="en-US" sz="1000" dirty="0"/>
              <a:t>Mean Absolute Error </a:t>
            </a:r>
            <a:r>
              <a:rPr lang="en-US" sz="1000" b="1" dirty="0"/>
              <a:t>(MAE): ~$3,660</a:t>
            </a:r>
            <a:r>
              <a:rPr lang="en-US" sz="1000" dirty="0"/>
              <a:t> (Lowest among all tested scenarios).</a:t>
            </a:r>
            <a:endParaRPr sz="1000" dirty="0"/>
          </a:p>
        </p:txBody>
      </p:sp>
      <p:sp>
        <p:nvSpPr>
          <p:cNvPr id="1259" name="Google Shape;1259;p104">
            <a:extLst>
              <a:ext uri="{FF2B5EF4-FFF2-40B4-BE49-F238E27FC236}">
                <a16:creationId xmlns:a16="http://schemas.microsoft.com/office/drawing/2014/main" id="{2F1D81CC-BDEE-90CF-0028-BA0EA4C0009A}"/>
              </a:ext>
            </a:extLst>
          </p:cNvPr>
          <p:cNvSpPr txBox="1">
            <a:spLocks noGrp="1"/>
          </p:cNvSpPr>
          <p:nvPr>
            <p:ph type="subTitle" idx="5"/>
          </p:nvPr>
        </p:nvSpPr>
        <p:spPr>
          <a:xfrm>
            <a:off x="5380856" y="2901725"/>
            <a:ext cx="3227819"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Optimization</a:t>
            </a:r>
            <a:r>
              <a:rPr lang="pl-PL" sz="1800" dirty="0"/>
              <a:t> </a:t>
            </a:r>
            <a:r>
              <a:rPr lang="pl-PL" sz="1800" dirty="0" err="1"/>
              <a:t>Outcomes</a:t>
            </a:r>
            <a:endParaRPr sz="1800" dirty="0"/>
          </a:p>
        </p:txBody>
      </p:sp>
      <p:sp>
        <p:nvSpPr>
          <p:cNvPr id="1260" name="Google Shape;1260;p104">
            <a:extLst>
              <a:ext uri="{FF2B5EF4-FFF2-40B4-BE49-F238E27FC236}">
                <a16:creationId xmlns:a16="http://schemas.microsoft.com/office/drawing/2014/main" id="{B649842F-9DD2-03C6-6790-8222AD8046AC}"/>
              </a:ext>
            </a:extLst>
          </p:cNvPr>
          <p:cNvSpPr txBox="1">
            <a:spLocks noGrp="1"/>
          </p:cNvSpPr>
          <p:nvPr>
            <p:ph type="subTitle" idx="6"/>
          </p:nvPr>
        </p:nvSpPr>
        <p:spPr>
          <a:xfrm>
            <a:off x="5250332" y="3336621"/>
            <a:ext cx="3371835" cy="1082236"/>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000" b="1" dirty="0"/>
              <a:t>Feature Pruning</a:t>
            </a:r>
            <a:r>
              <a:rPr lang="en-US" sz="1000" dirty="0"/>
              <a:t>: Attempted to remove 20% of features.</a:t>
            </a:r>
            <a:r>
              <a:rPr lang="pl-PL" sz="1000" dirty="0"/>
              <a:t> </a:t>
            </a:r>
            <a:r>
              <a:rPr lang="en-US" sz="1000" dirty="0"/>
              <a:t>Outcome: Slight decrease in R².Verdict: </a:t>
            </a:r>
            <a:r>
              <a:rPr lang="en-US" sz="1000" b="1" dirty="0"/>
              <a:t>REJECTED</a:t>
            </a:r>
            <a:r>
              <a:rPr lang="en-US" sz="1000" dirty="0"/>
              <a:t> for the final build. Since the project goal is R² maximization, the "lightweight" model was discarded in favor of the higher-performing Full Ensemble.</a:t>
            </a:r>
            <a:endParaRPr lang="pl-PL" sz="1000" dirty="0"/>
          </a:p>
          <a:p>
            <a:pPr marL="171450" indent="-171450">
              <a:buFont typeface="Arial" panose="020B0604020202020204" pitchFamily="34" charset="0"/>
              <a:buChar char="•"/>
            </a:pPr>
            <a:r>
              <a:rPr lang="en-US" sz="1000" b="1" dirty="0"/>
              <a:t>Log-Transform Experiment</a:t>
            </a:r>
            <a:r>
              <a:rPr lang="en-US" sz="1000" dirty="0"/>
              <a:t>: </a:t>
            </a:r>
            <a:r>
              <a:rPr lang="en-US" sz="1000" b="1" dirty="0"/>
              <a:t>REJECTED</a:t>
            </a:r>
            <a:r>
              <a:rPr lang="en-US" sz="1000" dirty="0"/>
              <a:t> due to degraded R² score.</a:t>
            </a:r>
          </a:p>
          <a:p>
            <a:pPr marL="171450" lvl="0" indent="-171450">
              <a:buFont typeface="Arial" panose="020B0604020202020204" pitchFamily="34" charset="0"/>
              <a:buChar char="•"/>
            </a:pPr>
            <a:endParaRPr sz="1000" dirty="0"/>
          </a:p>
        </p:txBody>
      </p:sp>
      <p:sp>
        <p:nvSpPr>
          <p:cNvPr id="1261" name="Google Shape;1261;p104">
            <a:extLst>
              <a:ext uri="{FF2B5EF4-FFF2-40B4-BE49-F238E27FC236}">
                <a16:creationId xmlns:a16="http://schemas.microsoft.com/office/drawing/2014/main" id="{594B0441-2D87-AFB0-105B-FC5A68A388C2}"/>
              </a:ext>
            </a:extLst>
          </p:cNvPr>
          <p:cNvSpPr txBox="1">
            <a:spLocks noGrp="1"/>
          </p:cNvSpPr>
          <p:nvPr>
            <p:ph type="subTitle" idx="7"/>
          </p:nvPr>
        </p:nvSpPr>
        <p:spPr>
          <a:xfrm>
            <a:off x="1015266" y="2895862"/>
            <a:ext cx="3314605"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Temporal</a:t>
            </a:r>
            <a:r>
              <a:rPr lang="pl-PL" sz="1800" dirty="0"/>
              <a:t> Error Analysis</a:t>
            </a:r>
            <a:endParaRPr sz="1800" dirty="0"/>
          </a:p>
        </p:txBody>
      </p:sp>
      <p:sp>
        <p:nvSpPr>
          <p:cNvPr id="1262" name="Google Shape;1262;p104">
            <a:extLst>
              <a:ext uri="{FF2B5EF4-FFF2-40B4-BE49-F238E27FC236}">
                <a16:creationId xmlns:a16="http://schemas.microsoft.com/office/drawing/2014/main" id="{545CF343-3046-5C64-1676-CC413517526C}"/>
              </a:ext>
            </a:extLst>
          </p:cNvPr>
          <p:cNvSpPr txBox="1">
            <a:spLocks noGrp="1"/>
          </p:cNvSpPr>
          <p:nvPr>
            <p:ph type="subTitle" idx="8"/>
          </p:nvPr>
        </p:nvSpPr>
        <p:spPr>
          <a:xfrm>
            <a:off x="357809" y="3336621"/>
            <a:ext cx="2289737" cy="1198712"/>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00" dirty="0"/>
              <a:t>Observation: Mean Absolute Error </a:t>
            </a:r>
            <a:r>
              <a:rPr lang="en-US" sz="1000" b="1" dirty="0"/>
              <a:t>(MAE) is variable across model years</a:t>
            </a:r>
            <a:r>
              <a:rPr lang="en-US" sz="1000" dirty="0"/>
              <a:t>, not constant.</a:t>
            </a:r>
            <a:endParaRPr lang="pl-PL" sz="1000" dirty="0"/>
          </a:p>
          <a:p>
            <a:pPr marL="171450" lvl="0" indent="-171450" algn="ctr" rtl="0">
              <a:spcBef>
                <a:spcPts val="0"/>
              </a:spcBef>
              <a:spcAft>
                <a:spcPts val="0"/>
              </a:spcAft>
              <a:buFont typeface="Arial" panose="020B0604020202020204" pitchFamily="34" charset="0"/>
              <a:buChar char="•"/>
            </a:pPr>
            <a:r>
              <a:rPr lang="en-US" sz="1000" dirty="0"/>
              <a:t>Trend: The model exhibits higher absolute errors for newer vehicles (due to higher base prices) or specific vintage years.</a:t>
            </a:r>
            <a:endParaRPr sz="1000" dirty="0"/>
          </a:p>
        </p:txBody>
      </p:sp>
      <p:sp>
        <p:nvSpPr>
          <p:cNvPr id="1274" name="Google Shape;1274;p104">
            <a:extLst>
              <a:ext uri="{FF2B5EF4-FFF2-40B4-BE49-F238E27FC236}">
                <a16:creationId xmlns:a16="http://schemas.microsoft.com/office/drawing/2014/main" id="{7F5BE63B-D225-4865-5EFB-BD3A54ADF385}"/>
              </a:ext>
            </a:extLst>
          </p:cNvPr>
          <p:cNvSpPr txBox="1">
            <a:spLocks noGrp="1"/>
          </p:cNvSpPr>
          <p:nvPr>
            <p:ph type="title"/>
          </p:nvPr>
        </p:nvSpPr>
        <p:spPr>
          <a:xfrm>
            <a:off x="0" y="338375"/>
            <a:ext cx="9144000" cy="572700"/>
          </a:xfrm>
          <a:prstGeom prst="rect">
            <a:avLst/>
          </a:prstGeom>
        </p:spPr>
        <p:txBody>
          <a:bodyPr spcFirstLastPara="1" wrap="square" lIns="91425" tIns="91425" rIns="91425" bIns="91425" anchor="t" anchorCtr="0">
            <a:noAutofit/>
          </a:bodyPr>
          <a:lstStyle/>
          <a:p>
            <a:pPr lvl="0" algn="ctr">
              <a:buSzPts val="1100"/>
            </a:pPr>
            <a:r>
              <a:rPr lang="pl-PL" dirty="0" err="1"/>
              <a:t>Regression</a:t>
            </a:r>
            <a:r>
              <a:rPr lang="pl-PL" dirty="0"/>
              <a:t> - </a:t>
            </a:r>
            <a:r>
              <a:rPr lang="pl-PL" dirty="0" err="1"/>
              <a:t>Results</a:t>
            </a:r>
            <a:r>
              <a:rPr lang="pl-PL" dirty="0"/>
              <a:t> &amp; </a:t>
            </a:r>
            <a:r>
              <a:rPr lang="pl-PL" dirty="0" err="1"/>
              <a:t>Quantitative</a:t>
            </a:r>
            <a:r>
              <a:rPr lang="pl-PL" dirty="0"/>
              <a:t> Evaluation</a:t>
            </a:r>
            <a:endParaRPr dirty="0"/>
          </a:p>
        </p:txBody>
      </p:sp>
      <p:pic>
        <p:nvPicPr>
          <p:cNvPr id="3" name="Obraz 2" descr="Obraz zawierający tekst, Wykres, linia, diagram&#10;&#10;Zawartość wygenerowana przez AI może być niepoprawna.">
            <a:extLst>
              <a:ext uri="{FF2B5EF4-FFF2-40B4-BE49-F238E27FC236}">
                <a16:creationId xmlns:a16="http://schemas.microsoft.com/office/drawing/2014/main" id="{A1544573-6DA6-4520-1217-FCA399B55CB1}"/>
              </a:ext>
            </a:extLst>
          </p:cNvPr>
          <p:cNvPicPr>
            <a:picLocks noChangeAspect="1"/>
          </p:cNvPicPr>
          <p:nvPr/>
        </p:nvPicPr>
        <p:blipFill>
          <a:blip r:embed="rId3">
            <a:duotone>
              <a:schemeClr val="accent3">
                <a:shade val="45000"/>
                <a:satMod val="135000"/>
              </a:schemeClr>
              <a:prstClr val="white"/>
            </a:duotone>
          </a:blip>
          <a:srcRect l="-1" t="1610" r="1526"/>
          <a:stretch>
            <a:fillRect/>
          </a:stretch>
        </p:blipFill>
        <p:spPr>
          <a:xfrm>
            <a:off x="2784592" y="3336621"/>
            <a:ext cx="2029539" cy="1394173"/>
          </a:xfrm>
          <a:prstGeom prst="rect">
            <a:avLst/>
          </a:prstGeom>
        </p:spPr>
      </p:pic>
      <p:pic>
        <p:nvPicPr>
          <p:cNvPr id="7" name="Obraz 6" descr="Obraz zawierający Wykres, linia, zrzut ekranu, diagram&#10;&#10;Zawartość wygenerowana przez AI może być niepoprawna.">
            <a:extLst>
              <a:ext uri="{FF2B5EF4-FFF2-40B4-BE49-F238E27FC236}">
                <a16:creationId xmlns:a16="http://schemas.microsoft.com/office/drawing/2014/main" id="{3294EEB2-5A62-0749-5F95-A53DB9C77602}"/>
              </a:ext>
            </a:extLst>
          </p:cNvPr>
          <p:cNvPicPr>
            <a:picLocks noChangeAspect="1"/>
          </p:cNvPicPr>
          <p:nvPr/>
        </p:nvPicPr>
        <p:blipFill>
          <a:blip r:embed="rId4">
            <a:duotone>
              <a:schemeClr val="accent1">
                <a:shade val="45000"/>
                <a:satMod val="135000"/>
              </a:schemeClr>
              <a:prstClr val="white"/>
            </a:duotone>
          </a:blip>
          <a:srcRect l="51099" t="2101" r="911"/>
          <a:stretch>
            <a:fillRect/>
          </a:stretch>
        </p:blipFill>
        <p:spPr>
          <a:xfrm>
            <a:off x="7036831" y="1530633"/>
            <a:ext cx="1902523" cy="1291144"/>
          </a:xfrm>
          <a:prstGeom prst="rect">
            <a:avLst/>
          </a:prstGeom>
        </p:spPr>
      </p:pic>
      <p:pic>
        <p:nvPicPr>
          <p:cNvPr id="5" name="Obraz 4" descr="Obraz zawierający Wykres, linia, zrzut ekranu, diagram&#10;&#10;Zawartość wygenerowana przez AI może być niepoprawna.">
            <a:extLst>
              <a:ext uri="{FF2B5EF4-FFF2-40B4-BE49-F238E27FC236}">
                <a16:creationId xmlns:a16="http://schemas.microsoft.com/office/drawing/2014/main" id="{B8513B6E-505A-CED9-B05D-9CC6D47450E7}"/>
              </a:ext>
            </a:extLst>
          </p:cNvPr>
          <p:cNvPicPr>
            <a:picLocks noChangeAspect="1"/>
          </p:cNvPicPr>
          <p:nvPr/>
        </p:nvPicPr>
        <p:blipFill>
          <a:blip r:embed="rId4">
            <a:duotone>
              <a:schemeClr val="accent1">
                <a:shade val="45000"/>
                <a:satMod val="135000"/>
              </a:schemeClr>
              <a:prstClr val="white"/>
            </a:duotone>
          </a:blip>
          <a:srcRect l="981" t="1808" r="48651"/>
          <a:stretch>
            <a:fillRect/>
          </a:stretch>
        </p:blipFill>
        <p:spPr>
          <a:xfrm>
            <a:off x="2781936" y="1504451"/>
            <a:ext cx="2032195" cy="1317975"/>
          </a:xfrm>
          <a:prstGeom prst="rect">
            <a:avLst/>
          </a:prstGeom>
        </p:spPr>
      </p:pic>
    </p:spTree>
    <p:extLst>
      <p:ext uri="{BB962C8B-B14F-4D97-AF65-F5344CB8AC3E}">
        <p14:creationId xmlns:p14="http://schemas.microsoft.com/office/powerpoint/2010/main" val="388205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{219051EC-B230-43AC-A3DE-6EA0E0821C5D}</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{219051EC-B230-43AC-A3DE-6EA0E0821C5D}</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07A6DE78-3D24-0082-4007-4DE7BEDA5915}"/>
            </a:ext>
          </a:extLst>
        </p:cNvPr>
        <p:cNvGrpSpPr/>
        <p:nvPr/>
      </p:nvGrpSpPr>
      <p:grpSpPr>
        <a:xfrm>
          <a:off x="0" y="0"/>
          <a:ext cx="0" cy="0"/>
          <a:chOff x="0" y="0"/>
          <a:chExt cx="0" cy="0"/>
        </a:xfrm>
      </p:grpSpPr>
      <p:sp>
        <p:nvSpPr>
          <p:cNvPr id="884" name="Google Shape;884;p90">
            <a:extLst>
              <a:ext uri="{FF2B5EF4-FFF2-40B4-BE49-F238E27FC236}">
                <a16:creationId xmlns:a16="http://schemas.microsoft.com/office/drawing/2014/main" id="{6B261A28-CD4E-D1EE-B7D1-E80A80A69896}"/>
              </a:ext>
            </a:extLst>
          </p:cNvPr>
          <p:cNvSpPr txBox="1">
            <a:spLocks noGrp="1"/>
          </p:cNvSpPr>
          <p:nvPr>
            <p:ph type="title"/>
          </p:nvPr>
        </p:nvSpPr>
        <p:spPr>
          <a:xfrm>
            <a:off x="0" y="445025"/>
            <a:ext cx="91439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Regression</a:t>
            </a:r>
            <a:r>
              <a:rPr lang="pl-PL" dirty="0"/>
              <a:t> - </a:t>
            </a:r>
            <a:r>
              <a:rPr lang="pl-PL" dirty="0" err="1"/>
              <a:t>Conclusions</a:t>
            </a:r>
            <a:endParaRPr dirty="0"/>
          </a:p>
        </p:txBody>
      </p:sp>
      <p:sp>
        <p:nvSpPr>
          <p:cNvPr id="885" name="Google Shape;885;p90">
            <a:extLst>
              <a:ext uri="{FF2B5EF4-FFF2-40B4-BE49-F238E27FC236}">
                <a16:creationId xmlns:a16="http://schemas.microsoft.com/office/drawing/2014/main" id="{1D71D3CE-FB9B-C6F1-218D-7DF84D1404B8}"/>
              </a:ext>
            </a:extLst>
          </p:cNvPr>
          <p:cNvSpPr txBox="1">
            <a:spLocks noGrp="1"/>
          </p:cNvSpPr>
          <p:nvPr>
            <p:ph type="subTitle" idx="1"/>
          </p:nvPr>
        </p:nvSpPr>
        <p:spPr>
          <a:xfrm>
            <a:off x="3508950" y="1500239"/>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Data </a:t>
            </a:r>
            <a:r>
              <a:rPr lang="pl-PL" dirty="0" err="1"/>
              <a:t>Insights</a:t>
            </a:r>
            <a:endParaRPr dirty="0"/>
          </a:p>
        </p:txBody>
      </p:sp>
      <p:sp>
        <p:nvSpPr>
          <p:cNvPr id="886" name="Google Shape;886;p90">
            <a:extLst>
              <a:ext uri="{FF2B5EF4-FFF2-40B4-BE49-F238E27FC236}">
                <a16:creationId xmlns:a16="http://schemas.microsoft.com/office/drawing/2014/main" id="{29EC4B99-DCD6-D9D3-F2B4-4F1906846990}"/>
              </a:ext>
            </a:extLst>
          </p:cNvPr>
          <p:cNvSpPr txBox="1">
            <a:spLocks noGrp="1"/>
          </p:cNvSpPr>
          <p:nvPr>
            <p:ph type="subTitle" idx="2"/>
          </p:nvPr>
        </p:nvSpPr>
        <p:spPr>
          <a:xfrm>
            <a:off x="3394487" y="1944239"/>
            <a:ext cx="2252683" cy="8130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dirty="0"/>
              <a:t>The custom engineered </a:t>
            </a:r>
            <a:r>
              <a:rPr lang="en-US" sz="1200" dirty="0" err="1"/>
              <a:t>Wear_Factor</a:t>
            </a:r>
            <a:r>
              <a:rPr lang="en-US" sz="1200" dirty="0"/>
              <a:t> (Age × Odometer) outperformed raw features. This statistically confirms that usage intensity is a more critical price determinant than static specifications.</a:t>
            </a:r>
            <a:endParaRPr lang="pl-PL" sz="1200" dirty="0"/>
          </a:p>
          <a:p>
            <a:pPr marL="171450" lvl="0" indent="-171450" algn="ctr" rtl="0">
              <a:spcBef>
                <a:spcPts val="0"/>
              </a:spcBef>
              <a:spcAft>
                <a:spcPts val="0"/>
              </a:spcAft>
              <a:buFont typeface="Arial" panose="020B0604020202020204" pitchFamily="34" charset="0"/>
              <a:buChar char="•"/>
            </a:pPr>
            <a:r>
              <a:rPr lang="pl-PL" sz="1200" dirty="0"/>
              <a:t>For </a:t>
            </a:r>
            <a:r>
              <a:rPr lang="pl-PL" sz="1200" dirty="0" err="1"/>
              <a:t>specification</a:t>
            </a:r>
            <a:r>
              <a:rPr lang="pl-PL" sz="1200" dirty="0"/>
              <a:t> most </a:t>
            </a:r>
            <a:r>
              <a:rPr lang="pl-PL" sz="1200" dirty="0" err="1"/>
              <a:t>critial</a:t>
            </a:r>
            <a:r>
              <a:rPr lang="pl-PL" sz="1200" dirty="0"/>
              <a:t> </a:t>
            </a:r>
            <a:r>
              <a:rPr lang="pl-PL" sz="1200" dirty="0" err="1"/>
              <a:t>are</a:t>
            </a:r>
            <a:r>
              <a:rPr lang="pl-PL" sz="1200" dirty="0"/>
              <a:t> </a:t>
            </a:r>
            <a:r>
              <a:rPr lang="pl-PL" sz="1200" dirty="0" err="1"/>
              <a:t>engine</a:t>
            </a:r>
            <a:r>
              <a:rPr lang="pl-PL" sz="1200" dirty="0"/>
              <a:t> and </a:t>
            </a:r>
            <a:r>
              <a:rPr lang="pl-PL" sz="1200" dirty="0" err="1"/>
              <a:t>drive</a:t>
            </a:r>
            <a:r>
              <a:rPr lang="pl-PL" sz="1200" dirty="0"/>
              <a:t> </a:t>
            </a:r>
            <a:r>
              <a:rPr lang="pl-PL" sz="1200" dirty="0" err="1"/>
              <a:t>related</a:t>
            </a:r>
            <a:r>
              <a:rPr lang="pl-PL" sz="1200" dirty="0"/>
              <a:t> </a:t>
            </a:r>
            <a:r>
              <a:rPr lang="pl-PL" sz="1200" dirty="0" err="1"/>
              <a:t>parameters</a:t>
            </a:r>
            <a:endParaRPr sz="1200" dirty="0"/>
          </a:p>
        </p:txBody>
      </p:sp>
      <p:sp>
        <p:nvSpPr>
          <p:cNvPr id="887" name="Google Shape;887;p90">
            <a:extLst>
              <a:ext uri="{FF2B5EF4-FFF2-40B4-BE49-F238E27FC236}">
                <a16:creationId xmlns:a16="http://schemas.microsoft.com/office/drawing/2014/main" id="{B80F387E-7D6C-43C3-0DEF-9D52CF3BC790}"/>
              </a:ext>
            </a:extLst>
          </p:cNvPr>
          <p:cNvSpPr txBox="1">
            <a:spLocks noGrp="1"/>
          </p:cNvSpPr>
          <p:nvPr>
            <p:ph type="subTitle" idx="3"/>
          </p:nvPr>
        </p:nvSpPr>
        <p:spPr>
          <a:xfrm>
            <a:off x="465425" y="1462232"/>
            <a:ext cx="2493884"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Complexity</a:t>
            </a:r>
            <a:r>
              <a:rPr lang="pl-PL" dirty="0"/>
              <a:t> </a:t>
            </a:r>
            <a:r>
              <a:rPr lang="pl-PL" dirty="0" err="1"/>
              <a:t>Wins</a:t>
            </a:r>
            <a:endParaRPr dirty="0"/>
          </a:p>
        </p:txBody>
      </p:sp>
      <p:sp>
        <p:nvSpPr>
          <p:cNvPr id="888" name="Google Shape;888;p90">
            <a:extLst>
              <a:ext uri="{FF2B5EF4-FFF2-40B4-BE49-F238E27FC236}">
                <a16:creationId xmlns:a16="http://schemas.microsoft.com/office/drawing/2014/main" id="{7702D65E-FB34-B9A2-A8B0-9C55ACB59A70}"/>
              </a:ext>
            </a:extLst>
          </p:cNvPr>
          <p:cNvSpPr txBox="1">
            <a:spLocks noGrp="1"/>
          </p:cNvSpPr>
          <p:nvPr>
            <p:ph type="subTitle" idx="4"/>
          </p:nvPr>
        </p:nvSpPr>
        <p:spPr>
          <a:xfrm>
            <a:off x="28430" y="1944239"/>
            <a:ext cx="3139843" cy="8130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200" dirty="0"/>
              <a:t>Final Decision: Adopted the Full Ensemble Model (</a:t>
            </a:r>
            <a:r>
              <a:rPr lang="en-US" sz="1200" dirty="0" err="1"/>
              <a:t>VotingRegressor</a:t>
            </a:r>
            <a:r>
              <a:rPr lang="en-US" sz="1200" dirty="0"/>
              <a:t>).</a:t>
            </a:r>
            <a:endParaRPr lang="pl-PL" sz="1200" dirty="0"/>
          </a:p>
          <a:p>
            <a:pPr marL="285750" lvl="0" indent="-285750" algn="ctr" rtl="0">
              <a:spcBef>
                <a:spcPts val="0"/>
              </a:spcBef>
              <a:spcAft>
                <a:spcPts val="0"/>
              </a:spcAft>
              <a:buFont typeface="Arial" panose="020B0604020202020204" pitchFamily="34" charset="0"/>
              <a:buChar char="•"/>
            </a:pPr>
            <a:r>
              <a:rPr lang="en-US" sz="1200" dirty="0"/>
              <a:t>Justification: While single models or pruned versions offered faster inference, the Ensemble provided the critical R² boost (to 0.8255) required for market competitiveness.</a:t>
            </a:r>
            <a:endParaRPr lang="pl-PL" sz="1200" dirty="0"/>
          </a:p>
          <a:p>
            <a:pPr marL="285750" lvl="0" indent="-285750" algn="ctr" rtl="0">
              <a:spcBef>
                <a:spcPts val="0"/>
              </a:spcBef>
              <a:spcAft>
                <a:spcPts val="0"/>
              </a:spcAft>
              <a:buFont typeface="Arial" panose="020B0604020202020204" pitchFamily="34" charset="0"/>
              <a:buChar char="•"/>
            </a:pPr>
            <a:r>
              <a:rPr lang="en-US" sz="1200" dirty="0"/>
              <a:t>Trade-off: Accepted higher computational cost in exchange for minimized residual error.</a:t>
            </a:r>
            <a:endParaRPr sz="1200" dirty="0"/>
          </a:p>
        </p:txBody>
      </p:sp>
      <p:sp>
        <p:nvSpPr>
          <p:cNvPr id="889" name="Google Shape;889;p90">
            <a:extLst>
              <a:ext uri="{FF2B5EF4-FFF2-40B4-BE49-F238E27FC236}">
                <a16:creationId xmlns:a16="http://schemas.microsoft.com/office/drawing/2014/main" id="{D0082CCD-5874-57BA-CBA2-241DC221420C}"/>
              </a:ext>
            </a:extLst>
          </p:cNvPr>
          <p:cNvSpPr txBox="1">
            <a:spLocks noGrp="1"/>
          </p:cNvSpPr>
          <p:nvPr>
            <p:ph type="subTitle" idx="5"/>
          </p:nvPr>
        </p:nvSpPr>
        <p:spPr>
          <a:xfrm>
            <a:off x="6335759" y="1308446"/>
            <a:ext cx="2404391"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Business </a:t>
            </a:r>
            <a:r>
              <a:rPr lang="pl-PL" dirty="0" err="1"/>
              <a:t>Implementation</a:t>
            </a:r>
            <a:endParaRPr dirty="0"/>
          </a:p>
        </p:txBody>
      </p:sp>
      <p:sp>
        <p:nvSpPr>
          <p:cNvPr id="890" name="Google Shape;890;p90">
            <a:extLst>
              <a:ext uri="{FF2B5EF4-FFF2-40B4-BE49-F238E27FC236}">
                <a16:creationId xmlns:a16="http://schemas.microsoft.com/office/drawing/2014/main" id="{F089D914-B03B-1B1A-5306-7EF121FA4008}"/>
              </a:ext>
            </a:extLst>
          </p:cNvPr>
          <p:cNvSpPr txBox="1">
            <a:spLocks noGrp="1"/>
          </p:cNvSpPr>
          <p:nvPr>
            <p:ph type="subTitle" idx="6"/>
          </p:nvPr>
        </p:nvSpPr>
        <p:spPr>
          <a:xfrm>
            <a:off x="6307896" y="2217869"/>
            <a:ext cx="2404391"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Use Case: High-stakes inventory acquisition where pricing accuracy is critical (underpricing = lost margin, overpricing = stuck inventory).</a:t>
            </a:r>
            <a:endParaRPr dirty="0"/>
          </a:p>
        </p:txBody>
      </p:sp>
      <p:grpSp>
        <p:nvGrpSpPr>
          <p:cNvPr id="891" name="Google Shape;891;p90">
            <a:extLst>
              <a:ext uri="{FF2B5EF4-FFF2-40B4-BE49-F238E27FC236}">
                <a16:creationId xmlns:a16="http://schemas.microsoft.com/office/drawing/2014/main" id="{A397FFC5-C59C-43D9-49C7-3F884AB5C0DC}"/>
              </a:ext>
            </a:extLst>
          </p:cNvPr>
          <p:cNvGrpSpPr/>
          <p:nvPr/>
        </p:nvGrpSpPr>
        <p:grpSpPr>
          <a:xfrm>
            <a:off x="4379971" y="1018356"/>
            <a:ext cx="384058" cy="383811"/>
            <a:chOff x="-61351725" y="3372400"/>
            <a:chExt cx="310350" cy="310150"/>
          </a:xfrm>
        </p:grpSpPr>
        <p:sp>
          <p:nvSpPr>
            <p:cNvPr id="892" name="Google Shape;892;p90">
              <a:extLst>
                <a:ext uri="{FF2B5EF4-FFF2-40B4-BE49-F238E27FC236}">
                  <a16:creationId xmlns:a16="http://schemas.microsoft.com/office/drawing/2014/main" id="{C19FC929-224D-2F6B-DAF8-7E1878223A4E}"/>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a:extLst>
                <a:ext uri="{FF2B5EF4-FFF2-40B4-BE49-F238E27FC236}">
                  <a16:creationId xmlns:a16="http://schemas.microsoft.com/office/drawing/2014/main" id="{4A527A25-5C9A-F56F-7202-AC6C6CD9798A}"/>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a:extLst>
                <a:ext uri="{FF2B5EF4-FFF2-40B4-BE49-F238E27FC236}">
                  <a16:creationId xmlns:a16="http://schemas.microsoft.com/office/drawing/2014/main" id="{F10C217A-E9D0-514D-9634-5416FC9B1716}"/>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a:extLst>
              <a:ext uri="{FF2B5EF4-FFF2-40B4-BE49-F238E27FC236}">
                <a16:creationId xmlns:a16="http://schemas.microsoft.com/office/drawing/2014/main" id="{CA4CAC0A-129D-615A-3863-7A1C821B78BB}"/>
              </a:ext>
            </a:extLst>
          </p:cNvPr>
          <p:cNvGrpSpPr/>
          <p:nvPr/>
        </p:nvGrpSpPr>
        <p:grpSpPr>
          <a:xfrm>
            <a:off x="1469663" y="1017725"/>
            <a:ext cx="390864" cy="385048"/>
            <a:chOff x="-60991775" y="3376900"/>
            <a:chExt cx="315850" cy="311150"/>
          </a:xfrm>
        </p:grpSpPr>
        <p:sp>
          <p:nvSpPr>
            <p:cNvPr id="896" name="Google Shape;896;p90">
              <a:extLst>
                <a:ext uri="{FF2B5EF4-FFF2-40B4-BE49-F238E27FC236}">
                  <a16:creationId xmlns:a16="http://schemas.microsoft.com/office/drawing/2014/main" id="{1360D6D7-42DD-EF27-2783-9A9AD96FBCF5}"/>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a:extLst>
                <a:ext uri="{FF2B5EF4-FFF2-40B4-BE49-F238E27FC236}">
                  <a16:creationId xmlns:a16="http://schemas.microsoft.com/office/drawing/2014/main" id="{3170F500-C9AF-E5BA-581F-C8CBF2AAB3C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a:extLst>
                <a:ext uri="{FF2B5EF4-FFF2-40B4-BE49-F238E27FC236}">
                  <a16:creationId xmlns:a16="http://schemas.microsoft.com/office/drawing/2014/main" id="{441657D4-7801-E9CD-BF62-3578334F9249}"/>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a:extLst>
              <a:ext uri="{FF2B5EF4-FFF2-40B4-BE49-F238E27FC236}">
                <a16:creationId xmlns:a16="http://schemas.microsoft.com/office/drawing/2014/main" id="{EE02EFAF-67F0-C3FB-D8E6-A843313258E5}"/>
              </a:ext>
            </a:extLst>
          </p:cNvPr>
          <p:cNvGrpSpPr/>
          <p:nvPr/>
        </p:nvGrpSpPr>
        <p:grpSpPr>
          <a:xfrm>
            <a:off x="7357748" y="993259"/>
            <a:ext cx="437214" cy="357006"/>
            <a:chOff x="3860400" y="3254050"/>
            <a:chExt cx="296175" cy="241825"/>
          </a:xfrm>
        </p:grpSpPr>
        <p:sp>
          <p:nvSpPr>
            <p:cNvPr id="900" name="Google Shape;900;p90">
              <a:extLst>
                <a:ext uri="{FF2B5EF4-FFF2-40B4-BE49-F238E27FC236}">
                  <a16:creationId xmlns:a16="http://schemas.microsoft.com/office/drawing/2014/main" id="{08CB0BBE-70BF-3948-F433-B872AC36BE05}"/>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a:extLst>
                <a:ext uri="{FF2B5EF4-FFF2-40B4-BE49-F238E27FC236}">
                  <a16:creationId xmlns:a16="http://schemas.microsoft.com/office/drawing/2014/main" id="{C910CC92-DC10-F279-AE09-EFDEFC39F20F}"/>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a:extLst>
                <a:ext uri="{FF2B5EF4-FFF2-40B4-BE49-F238E27FC236}">
                  <a16:creationId xmlns:a16="http://schemas.microsoft.com/office/drawing/2014/main" id="{B3D0C84F-CBD4-57B2-8260-1CAABBFE14BE}"/>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a:extLst>
                <a:ext uri="{FF2B5EF4-FFF2-40B4-BE49-F238E27FC236}">
                  <a16:creationId xmlns:a16="http://schemas.microsoft.com/office/drawing/2014/main" id="{3371E4CD-4D6E-046C-4F82-AD1FB8114B30}"/>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a:extLst>
                <a:ext uri="{FF2B5EF4-FFF2-40B4-BE49-F238E27FC236}">
                  <a16:creationId xmlns:a16="http://schemas.microsoft.com/office/drawing/2014/main" id="{7F2DFBB7-BCC8-FA9D-ECEC-C194853EBF8A}"/>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a:extLst>
                <a:ext uri="{FF2B5EF4-FFF2-40B4-BE49-F238E27FC236}">
                  <a16:creationId xmlns:a16="http://schemas.microsoft.com/office/drawing/2014/main" id="{3F0F14F5-CE5E-EADB-D929-F61E5D609ED5}"/>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a:extLst>
                <a:ext uri="{FF2B5EF4-FFF2-40B4-BE49-F238E27FC236}">
                  <a16:creationId xmlns:a16="http://schemas.microsoft.com/office/drawing/2014/main" id="{D0B5C3BC-3080-DD19-A8DB-C0A8EBE87924}"/>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568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{219051EC-B230-43AC-A3DE-6EA0E0821C5D}</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{219051EC-B230-43AC-A3DE-6EA0E0821C5D}</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3">
          <a:extLst>
            <a:ext uri="{FF2B5EF4-FFF2-40B4-BE49-F238E27FC236}">
              <a16:creationId xmlns:a16="http://schemas.microsoft.com/office/drawing/2014/main" id="{5B93E1AE-B1FF-96CD-75BE-0A2ADB37F1ED}"/>
            </a:ext>
          </a:extLst>
        </p:cNvPr>
        <p:cNvGrpSpPr/>
        <p:nvPr/>
      </p:nvGrpSpPr>
      <p:grpSpPr>
        <a:xfrm>
          <a:off x="0" y="0"/>
          <a:ext cx="0" cy="0"/>
          <a:chOff x="0" y="0"/>
          <a:chExt cx="0" cy="0"/>
        </a:xfrm>
      </p:grpSpPr>
      <p:sp>
        <p:nvSpPr>
          <p:cNvPr id="1574" name="Google Shape;1574;p124">
            <a:extLst>
              <a:ext uri="{FF2B5EF4-FFF2-40B4-BE49-F238E27FC236}">
                <a16:creationId xmlns:a16="http://schemas.microsoft.com/office/drawing/2014/main" id="{392100F5-8047-EFF8-7C03-1FD6D5F67B20}"/>
              </a:ext>
            </a:extLst>
          </p:cNvPr>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Thank</a:t>
            </a:r>
            <a:r>
              <a:rPr lang="pl-PL" sz="4800" dirty="0"/>
              <a:t> </a:t>
            </a:r>
            <a:r>
              <a:rPr lang="pl-PL" sz="4800" dirty="0" err="1"/>
              <a:t>You</a:t>
            </a:r>
            <a:r>
              <a:rPr lang="pl-PL" sz="4800" dirty="0"/>
              <a:t>!</a:t>
            </a:r>
            <a:endParaRPr sz="4800" dirty="0"/>
          </a:p>
        </p:txBody>
      </p:sp>
      <p:sp>
        <p:nvSpPr>
          <p:cNvPr id="1575" name="Google Shape;1575;p124">
            <a:extLst>
              <a:ext uri="{FF2B5EF4-FFF2-40B4-BE49-F238E27FC236}">
                <a16:creationId xmlns:a16="http://schemas.microsoft.com/office/drawing/2014/main" id="{DA5AEF18-C689-74F2-48AB-6564EE3C8179}"/>
              </a:ext>
            </a:extLst>
          </p:cNvPr>
          <p:cNvSpPr txBox="1">
            <a:spLocks noGrp="1"/>
          </p:cNvSpPr>
          <p:nvPr>
            <p:ph type="subTitle" idx="1"/>
          </p:nvPr>
        </p:nvSpPr>
        <p:spPr>
          <a:xfrm>
            <a:off x="2990830" y="2110350"/>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p:txBody>
      </p:sp>
      <p:sp>
        <p:nvSpPr>
          <p:cNvPr id="1588" name="Google Shape;1588;p124">
            <a:extLst>
              <a:ext uri="{FF2B5EF4-FFF2-40B4-BE49-F238E27FC236}">
                <a16:creationId xmlns:a16="http://schemas.microsoft.com/office/drawing/2014/main" id="{7B403DD5-438D-F1CA-FD8B-9E610F3BD9E7}"/>
              </a:ext>
            </a:extLst>
          </p:cNvPr>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extLst>
      <p:ext uri="{BB962C8B-B14F-4D97-AF65-F5344CB8AC3E}">
        <p14:creationId xmlns:p14="http://schemas.microsoft.com/office/powerpoint/2010/main" val="3886431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3">
          <a:extLst>
            <a:ext uri="{FF2B5EF4-FFF2-40B4-BE49-F238E27FC236}">
              <a16:creationId xmlns:a16="http://schemas.microsoft.com/office/drawing/2014/main" id="{A637783D-9D45-B9F2-B994-F0B5DDE8E994}"/>
            </a:ext>
          </a:extLst>
        </p:cNvPr>
        <p:cNvGrpSpPr/>
        <p:nvPr/>
      </p:nvGrpSpPr>
      <p:grpSpPr>
        <a:xfrm>
          <a:off x="0" y="0"/>
          <a:ext cx="0" cy="0"/>
          <a:chOff x="0" y="0"/>
          <a:chExt cx="0" cy="0"/>
        </a:xfrm>
      </p:grpSpPr>
    </p:spTree>
    <p:extLst>
      <p:ext uri="{BB962C8B-B14F-4D97-AF65-F5344CB8AC3E}">
        <p14:creationId xmlns:p14="http://schemas.microsoft.com/office/powerpoint/2010/main" val="1409795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l-PL"/>
              </a:p>
            </p:txBody>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l-PL"/>
              </a:p>
            </p:txBody>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l-PL"/>
                </a:p>
              </p:txBody>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l-PL"/>
              </a:p>
            </p:txBody>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l-PL"/>
              </a:p>
            </p:txBody>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l-PL"/>
              </a:p>
            </p:txBody>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l-PL"/>
              </a:p>
            </p:txBody>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l-PL"/>
              </a:p>
            </p:txBody>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l-PL"/>
              </a:p>
            </p:txBody>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l-PL"/>
              </a:p>
            </p:txBody>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l-PL"/>
              </a:p>
            </p:txBody>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l-PL"/>
              </a:p>
            </p:txBody>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l-PL"/>
              </a:p>
            </p:txBody>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l-PL"/>
              </a:p>
            </p:txBody>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{219051EC-B230-43AC-A3DE-6EA0E0821C5D}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{219051EC-B230-43AC-A3DE-6EA0E0821C5D}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{219051EC-B230-43AC-A3DE-6EA0E0821C5D}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{219051EC-B230-43AC-A3DE-6EA0E0821C5D}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l-PL"/>
            </a:p>
          </p:txBody>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5312</TotalTime>
  <Words>3396</Words>
  <Application>Microsoft Office PowerPoint</Application>
  <PresentationFormat>Pokaz na ekranie (16:9)</PresentationFormat>
  <Paragraphs>706</Paragraphs>
  <Slides>96</Slides>
  <Notes>96</Notes>
  <HiddenSlides>0</HiddenSlides>
  <MMClips>0</MMClips>
  <ScaleCrop>false</ScaleCrop>
  <HeadingPairs>
    <vt:vector size="6" baseType="variant">
      <vt:variant>
        <vt:lpstr>Używane czcionki</vt:lpstr>
      </vt:variant>
      <vt:variant>
        <vt:i4>19</vt:i4>
      </vt:variant>
      <vt:variant>
        <vt:lpstr>Motyw</vt:lpstr>
      </vt:variant>
      <vt:variant>
        <vt:i4>3</vt:i4>
      </vt:variant>
      <vt:variant>
        <vt:lpstr>Tytuły slajdów</vt:lpstr>
      </vt:variant>
      <vt:variant>
        <vt:i4>96</vt:i4>
      </vt:variant>
    </vt:vector>
  </HeadingPairs>
  <TitlesOfParts>
    <vt:vector size="118" baseType="lpstr">
      <vt:lpstr>Roboto Medium</vt:lpstr>
      <vt:lpstr>Arial</vt:lpstr>
      <vt:lpstr>Open Sans SemiBold</vt:lpstr>
      <vt:lpstr>Merriweather</vt:lpstr>
      <vt:lpstr>Montserrat</vt:lpstr>
      <vt:lpstr>Crimson Text</vt:lpstr>
      <vt:lpstr>Calibri</vt:lpstr>
      <vt:lpstr>Russo One</vt:lpstr>
      <vt:lpstr>Mako</vt:lpstr>
      <vt:lpstr>Merriweather Light</vt:lpstr>
      <vt:lpstr>Josefin Sans</vt:lpstr>
      <vt:lpstr>Proxima Nova</vt:lpstr>
      <vt:lpstr>Open Sans</vt:lpstr>
      <vt:lpstr>PT Sans</vt:lpstr>
      <vt:lpstr>Lato</vt:lpstr>
      <vt:lpstr>Vidaloka</vt:lpstr>
      <vt:lpstr>Amatic SC</vt:lpstr>
      <vt:lpstr>Proxima Nova Semibold</vt:lpstr>
      <vt:lpstr>Oswald</vt:lpstr>
      <vt:lpstr>Minimalist Business Slides XL by Slidesgo</vt:lpstr>
      <vt:lpstr>Slidesgo Final Pages</vt:lpstr>
      <vt:lpstr>Slidesgo Final Pages</vt:lpstr>
      <vt:lpstr>Regression: Used Cars Price Prediction  Classification: Rain in Australia</vt:lpstr>
      <vt:lpstr>Regression - Project Objective &amp; Data Preparation</vt:lpstr>
      <vt:lpstr>Regression - Modeling Architecture &amp; Tuning</vt:lpstr>
      <vt:lpstr>Regression - Results &amp; Quantitative Evaluation</vt:lpstr>
      <vt:lpstr>Regression - Conclusions</vt:lpstr>
      <vt:lpstr>Thank You!</vt:lpstr>
      <vt:lpstr>Prezentacja programu PowerPoint</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Prezentacja programu PowerPoint</vt:lpstr>
      <vt:lpstr>Prezentacja programu PowerPoint</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Prezentacja programu PowerPoint</vt:lpstr>
      <vt:lpstr>Prezentacja programu PowerPoint</vt:lpstr>
      <vt:lpstr>Prezentacja programu PowerPoint</vt:lpstr>
      <vt:lpstr>Prezentacja programu PowerPoint</vt:lpstr>
      <vt:lpstr>Prezentacja programu PowerPoint</vt:lpstr>
      <vt:lpstr>...and our sets of editable icons</vt:lpstr>
      <vt:lpstr>Educational Icons</vt:lpstr>
      <vt:lpstr>Business Icons</vt:lpstr>
      <vt:lpstr>Help &amp; Support Icons</vt:lpstr>
      <vt:lpstr>Creative Process Icons</vt:lpstr>
      <vt:lpstr>Nature Icons</vt:lpstr>
      <vt:lpstr>SEO &amp; Marketing Icons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Hrycenko Wojciech (STUD)</cp:lastModifiedBy>
  <cp:revision>3</cp:revision>
  <dcterms:modified xsi:type="dcterms:W3CDTF">2026-01-08T01:18:52Z</dcterms:modified>
</cp:coreProperties>
</file>